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0" r:id="rId3"/>
    <p:sldId id="261" r:id="rId4"/>
    <p:sldId id="258" r:id="rId5"/>
    <p:sldId id="259" r:id="rId6"/>
    <p:sldId id="25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03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F9969-E256-4CA5-AAC0-8620CD2B5A8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ED209-C09A-448B-8D68-65ADC34E4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271-F4AC-475D-A53F-29AA0E819B0F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93E5-4C3D-4F2E-9B1A-47A6E9184185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6DF-25CE-46D2-BABD-AB99D45A4F2A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6937-DB91-48D6-9C60-F84E56CE9AB7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72B-09A6-4525-A3DC-053B7847A829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A81B-C8EE-4D75-A1B0-A6AFB32D0E96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6F00-B67D-44C1-AC27-B5DBC8384419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0CD4-3FA8-4506-839E-F20B449D06D4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609-E72E-4E88-AF57-51C915A22932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EC50-1DCA-4768-A4D9-AFCEF73630CA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2F86-6CF1-4220-89E0-C945397FAE4F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1755-B3CA-4B97-8DCF-B3CDF244FA75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F2F5-DD0E-4655-9025-137EC225A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4419600" cy="1295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Status of BISMV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D99A-D9B8-4F85-80E4-1925EE069B1D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610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Final configuration and beam sizes to be confirmed</a:t>
            </a:r>
          </a:p>
          <a:p>
            <a:r>
              <a:rPr lang="en-US" dirty="0" smtClean="0"/>
              <a:t>Also,</a:t>
            </a:r>
          </a:p>
          <a:p>
            <a:pPr lvl="1"/>
            <a:r>
              <a:rPr lang="en-US" dirty="0" smtClean="0"/>
              <a:t>Dump types (Int. / Ext. ?), positions, thermal issues, etc</a:t>
            </a:r>
          </a:p>
          <a:p>
            <a:pPr lvl="1"/>
            <a:r>
              <a:rPr lang="en-US" dirty="0" smtClean="0"/>
              <a:t>Gap width and Height, trajectory, angles, etc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057400"/>
            <a:ext cx="4724400" cy="42473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BISMV simulations with Flux2D</a:t>
            </a:r>
          </a:p>
          <a:p>
            <a:r>
              <a:rPr lang="en-US" dirty="0"/>
              <a:t>BISMV parameters used</a:t>
            </a:r>
          </a:p>
          <a:p>
            <a:r>
              <a:rPr lang="en-US" dirty="0"/>
              <a:t>Septum 4 mm</a:t>
            </a:r>
          </a:p>
          <a:p>
            <a:r>
              <a:rPr lang="en-US" dirty="0"/>
              <a:t>Gap width 55 (vertical beam acceptance)</a:t>
            </a:r>
          </a:p>
          <a:p>
            <a:r>
              <a:rPr lang="en-US" dirty="0"/>
              <a:t>Rear conductor thickness 10 mm</a:t>
            </a:r>
          </a:p>
          <a:p>
            <a:r>
              <a:rPr lang="en-US" dirty="0"/>
              <a:t>Gap height 70 mm (horizontal beam acceptance)</a:t>
            </a:r>
          </a:p>
          <a:p>
            <a:r>
              <a:rPr lang="en-US" dirty="0"/>
              <a:t>Play between septum and yoke 0.05 mm</a:t>
            </a:r>
          </a:p>
          <a:p>
            <a:r>
              <a:rPr lang="en-US" dirty="0"/>
              <a:t>Cooling tube diameter 2 mm</a:t>
            </a:r>
          </a:p>
          <a:p>
            <a:r>
              <a:rPr lang="en-US" dirty="0"/>
              <a:t>Steel used VM111ISO</a:t>
            </a:r>
          </a:p>
          <a:p>
            <a:r>
              <a:rPr lang="en-US" dirty="0"/>
              <a:t>Required </a:t>
            </a:r>
            <a:r>
              <a:rPr lang="en-US" dirty="0" err="1"/>
              <a:t>delfection</a:t>
            </a:r>
            <a:r>
              <a:rPr lang="en-US" dirty="0"/>
              <a:t> 170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/>
              <a:t>Assumed </a:t>
            </a:r>
            <a:r>
              <a:rPr lang="en-US" dirty="0" err="1"/>
              <a:t>Leq</a:t>
            </a:r>
            <a:r>
              <a:rPr lang="en-US" dirty="0"/>
              <a:t> 960 mm</a:t>
            </a:r>
          </a:p>
          <a:p>
            <a:r>
              <a:rPr lang="en-US" dirty="0" err="1"/>
              <a:t>B.dl</a:t>
            </a:r>
            <a:r>
              <a:rPr lang="en-US" dirty="0"/>
              <a:t> required 323 </a:t>
            </a:r>
            <a:r>
              <a:rPr lang="en-US" dirty="0" err="1"/>
              <a:t>mT.m</a:t>
            </a:r>
            <a:endParaRPr lang="en-US" dirty="0"/>
          </a:p>
          <a:p>
            <a:r>
              <a:rPr lang="en-US" dirty="0"/>
              <a:t>Required gap field 376 </a:t>
            </a:r>
            <a:r>
              <a:rPr lang="en-US" dirty="0" err="1"/>
              <a:t>mT</a:t>
            </a:r>
            <a:endParaRPr lang="en-US" dirty="0"/>
          </a:p>
          <a:p>
            <a:r>
              <a:rPr lang="en-US" dirty="0"/>
              <a:t>Required current 19 kA</a:t>
            </a:r>
          </a:p>
          <a:p>
            <a:r>
              <a:rPr lang="en-US" dirty="0"/>
              <a:t>Available </a:t>
            </a:r>
            <a:r>
              <a:rPr lang="en-US" dirty="0" err="1"/>
              <a:t>Lphysical</a:t>
            </a:r>
            <a:r>
              <a:rPr lang="en-US" dirty="0"/>
              <a:t> 1000 mm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438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latest model which has been compiled by Bruno has the following parameters.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EF1-C105-4DF5-A652-A378426DE912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pic>
        <p:nvPicPr>
          <p:cNvPr id="8" name="Picture 7" descr="Yoke CSA.bmp"/>
          <p:cNvPicPr>
            <a:picLocks noChangeAspect="1"/>
          </p:cNvPicPr>
          <p:nvPr/>
        </p:nvPicPr>
        <p:blipFill>
          <a:blip r:embed="rId2" cstate="print"/>
          <a:srcRect l="40000" t="28666" r="30833" b="31334"/>
          <a:stretch>
            <a:fillRect/>
          </a:stretch>
        </p:blipFill>
        <p:spPr>
          <a:xfrm>
            <a:off x="685800" y="3657600"/>
            <a:ext cx="2667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472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Proposition 2010</a:t>
            </a:r>
            <a:endParaRPr lang="en-US" dirty="0"/>
          </a:p>
        </p:txBody>
      </p:sp>
      <p:pic>
        <p:nvPicPr>
          <p:cNvPr id="4" name="Picture 3" descr="BISMV_2009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962400"/>
            <a:ext cx="3276600" cy="2457450"/>
          </a:xfrm>
          <a:prstGeom prst="rect">
            <a:avLst/>
          </a:prstGeom>
        </p:spPr>
      </p:pic>
      <p:pic>
        <p:nvPicPr>
          <p:cNvPr id="5" name="Picture 4" descr="BISMV_2009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962400"/>
            <a:ext cx="3302000" cy="2476500"/>
          </a:xfrm>
          <a:prstGeom prst="rect">
            <a:avLst/>
          </a:prstGeom>
        </p:spPr>
      </p:pic>
      <p:pic>
        <p:nvPicPr>
          <p:cNvPr id="6" name="Picture 5" descr="layout 1 2010.tif"/>
          <p:cNvPicPr>
            <a:picLocks noChangeAspect="1"/>
          </p:cNvPicPr>
          <p:nvPr/>
        </p:nvPicPr>
        <p:blipFill>
          <a:blip r:embed="rId4" cstate="print"/>
          <a:srcRect t="6593" b="19253"/>
          <a:stretch>
            <a:fillRect/>
          </a:stretch>
        </p:blipFill>
        <p:spPr>
          <a:xfrm>
            <a:off x="0" y="685800"/>
            <a:ext cx="91440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867400"/>
            <a:ext cx="3276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entry from Distributor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867400"/>
            <a:ext cx="3276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Beam Exit towards 4 rings of PSB</a:t>
            </a:r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 rot="11285731">
            <a:off x="2521535" y="4929695"/>
            <a:ext cx="762000" cy="1524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5943600" y="4419600"/>
            <a:ext cx="533400" cy="1524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2916-0830-4601-A08C-484C010C9821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4038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Dumps are still present in this configuration.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hotos\PSB\BISMV\Old_photo\P100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2844800" cy="2133600"/>
          </a:xfrm>
          <a:prstGeom prst="rect">
            <a:avLst/>
          </a:prstGeom>
          <a:noFill/>
        </p:spPr>
      </p:pic>
      <p:pic>
        <p:nvPicPr>
          <p:cNvPr id="7" name="Picture 6" descr="P1000449.jpg"/>
          <p:cNvPicPr>
            <a:picLocks noChangeAspect="1"/>
          </p:cNvPicPr>
          <p:nvPr/>
        </p:nvPicPr>
        <p:blipFill>
          <a:blip r:embed="rId3" cstate="print"/>
          <a:srcRect l="2651"/>
          <a:stretch>
            <a:fillRect/>
          </a:stretch>
        </p:blipFill>
        <p:spPr>
          <a:xfrm>
            <a:off x="6172200" y="2819400"/>
            <a:ext cx="2797950" cy="3832200"/>
          </a:xfrm>
          <a:prstGeom prst="rect">
            <a:avLst/>
          </a:prstGeom>
        </p:spPr>
      </p:pic>
      <p:pic>
        <p:nvPicPr>
          <p:cNvPr id="8" name="Picture 7" descr="P1000480.JPG"/>
          <p:cNvPicPr>
            <a:picLocks noChangeAspect="1"/>
          </p:cNvPicPr>
          <p:nvPr/>
        </p:nvPicPr>
        <p:blipFill>
          <a:blip r:embed="rId4" cstate="print"/>
          <a:srcRect l="4167" t="25555" b="17778"/>
          <a:stretch>
            <a:fillRect/>
          </a:stretch>
        </p:blipFill>
        <p:spPr>
          <a:xfrm>
            <a:off x="228600" y="4038600"/>
            <a:ext cx="5842000" cy="2590800"/>
          </a:xfrm>
          <a:prstGeom prst="rect">
            <a:avLst/>
          </a:prstGeom>
        </p:spPr>
      </p:pic>
      <p:pic>
        <p:nvPicPr>
          <p:cNvPr id="10" name="Picture 9" descr="BISMV_2009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85800"/>
            <a:ext cx="284480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0" y="7620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magnet yoke assembled and verified.</a:t>
            </a:r>
          </a:p>
          <a:p>
            <a:r>
              <a:rPr lang="en-US" dirty="0" smtClean="0"/>
              <a:t>Alignment of laminations are good and this yoke could be used to house a curved coil.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28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magnets (Ferrites-Curved)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3276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yoke aligned by 2 side mounted precision machined guide plates.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13A0-58EA-4863-BE69-9FFABC14305C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sm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148135" cy="3148584"/>
          </a:xfrm>
        </p:spPr>
      </p:pic>
      <p:pic>
        <p:nvPicPr>
          <p:cNvPr id="6" name="Picture 5" descr="P1000389.JPG"/>
          <p:cNvPicPr>
            <a:picLocks noChangeAspect="1"/>
          </p:cNvPicPr>
          <p:nvPr/>
        </p:nvPicPr>
        <p:blipFill>
          <a:blip r:embed="rId3" cstate="print"/>
          <a:srcRect l="5769" t="15385"/>
          <a:stretch>
            <a:fillRect/>
          </a:stretch>
        </p:blipFill>
        <p:spPr>
          <a:xfrm>
            <a:off x="4343400" y="3200400"/>
            <a:ext cx="4673599" cy="3147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572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“Omega” vacuum tank will be replaced by a circular type with wheeler type flanges.</a:t>
            </a:r>
          </a:p>
          <a:p>
            <a:r>
              <a:rPr lang="en-US" dirty="0" smtClean="0"/>
              <a:t>Magnets will be static-having been previously aligned in the lab and referenced to external target points.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5814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cooling and power will be supplied via a standard high current UHV </a:t>
            </a:r>
            <a:r>
              <a:rPr lang="en-US" dirty="0" err="1" smtClean="0"/>
              <a:t>feedthrough</a:t>
            </a:r>
            <a:r>
              <a:rPr lang="en-US" dirty="0" smtClean="0"/>
              <a:t> as used on the pulsed septa in the PS complex.</a:t>
            </a:r>
          </a:p>
          <a:p>
            <a:r>
              <a:rPr lang="en-US" dirty="0" smtClean="0"/>
              <a:t>The magnets will be baked using infra red light systems as used in the PS. (Reliable, proven, and standard modular units which are easily exchanged.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53A2-28FB-4082-A929-A88D32E299AA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01000" cy="581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5441-92E5-428A-82BF-F71C0A71D800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New Baseline established in EVM for BISMV</a:t>
            </a:r>
          </a:p>
          <a:p>
            <a:r>
              <a:rPr lang="en-US" dirty="0" smtClean="0"/>
              <a:t>Prototype yoke and coil end </a:t>
            </a:r>
            <a:r>
              <a:rPr lang="en-US" dirty="0" smtClean="0"/>
              <a:t>2010</a:t>
            </a:r>
          </a:p>
          <a:p>
            <a:r>
              <a:rPr lang="en-US" dirty="0" smtClean="0"/>
              <a:t>All mechanical drawings finished end 2010</a:t>
            </a:r>
          </a:p>
          <a:p>
            <a:r>
              <a:rPr lang="en-US" dirty="0" smtClean="0"/>
              <a:t>Vacuum vessels delivery early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Coil production finished March 2011</a:t>
            </a:r>
          </a:p>
          <a:p>
            <a:r>
              <a:rPr lang="en-US" dirty="0" smtClean="0"/>
              <a:t>Magnet assembly finished mid 2011</a:t>
            </a:r>
          </a:p>
          <a:p>
            <a:r>
              <a:rPr lang="en-US" dirty="0" smtClean="0"/>
              <a:t>System Assembled Oct 2011</a:t>
            </a:r>
          </a:p>
          <a:p>
            <a:r>
              <a:rPr lang="en-US" dirty="0" smtClean="0"/>
              <a:t>Testing finished Dec 2011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6937-DB91-48D6-9C60-F84E56CE9AB7}" type="datetime1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Hourican TE-ABT-SE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349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Proposition 2010</vt:lpstr>
      <vt:lpstr>Slide 4</vt:lpstr>
      <vt:lpstr>Slide 5</vt:lpstr>
      <vt:lpstr>Slide 6</vt:lpstr>
      <vt:lpstr>Planning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Hourican</dc:creator>
  <cp:lastModifiedBy>Hourican</cp:lastModifiedBy>
  <cp:revision>51</cp:revision>
  <dcterms:created xsi:type="dcterms:W3CDTF">2010-02-12T08:27:44Z</dcterms:created>
  <dcterms:modified xsi:type="dcterms:W3CDTF">2010-02-15T14:13:46Z</dcterms:modified>
</cp:coreProperties>
</file>