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58" r:id="rId5"/>
    <p:sldId id="260"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70" d="100"/>
          <a:sy n="70" d="100"/>
        </p:scale>
        <p:origin x="-336"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DCBA57D-89C9-44F9-BC5A-7D4EBBFD44E9}" type="datetimeFigureOut">
              <a:rPr lang="en-US" smtClean="0"/>
              <a:pPr/>
              <a:t>10/13/2008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47868E-529E-4282-B46E-1E8E97CEFA16}"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DCBA57D-89C9-44F9-BC5A-7D4EBBFD44E9}" type="datetimeFigureOut">
              <a:rPr lang="en-US" smtClean="0"/>
              <a:pPr/>
              <a:t>10/13/2008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47868E-529E-4282-B46E-1E8E97CEFA1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DCBA57D-89C9-44F9-BC5A-7D4EBBFD44E9}" type="datetimeFigureOut">
              <a:rPr lang="en-US" smtClean="0"/>
              <a:pPr/>
              <a:t>10/13/2008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47868E-529E-4282-B46E-1E8E97CEFA1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DCBA57D-89C9-44F9-BC5A-7D4EBBFD44E9}" type="datetimeFigureOut">
              <a:rPr lang="en-US" smtClean="0"/>
              <a:pPr/>
              <a:t>10/13/2008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47868E-529E-4282-B46E-1E8E97CEFA1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DCBA57D-89C9-44F9-BC5A-7D4EBBFD44E9}" type="datetimeFigureOut">
              <a:rPr lang="en-US" smtClean="0"/>
              <a:pPr/>
              <a:t>10/13/2008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47868E-529E-4282-B46E-1E8E97CEFA16}"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DCBA57D-89C9-44F9-BC5A-7D4EBBFD44E9}" type="datetimeFigureOut">
              <a:rPr lang="en-US" smtClean="0"/>
              <a:pPr/>
              <a:t>10/13/2008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547868E-529E-4282-B46E-1E8E97CEFA1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DCBA57D-89C9-44F9-BC5A-7D4EBBFD44E9}" type="datetimeFigureOut">
              <a:rPr lang="en-US" smtClean="0"/>
              <a:pPr/>
              <a:t>10/13/2008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547868E-529E-4282-B46E-1E8E97CEFA16}"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DCBA57D-89C9-44F9-BC5A-7D4EBBFD44E9}" type="datetimeFigureOut">
              <a:rPr lang="en-US" smtClean="0"/>
              <a:pPr/>
              <a:t>10/13/2008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547868E-529E-4282-B46E-1E8E97CEFA1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DCBA57D-89C9-44F9-BC5A-7D4EBBFD44E9}" type="datetimeFigureOut">
              <a:rPr lang="en-US" smtClean="0"/>
              <a:pPr/>
              <a:t>10/13/2008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547868E-529E-4282-B46E-1E8E97CEFA1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DCBA57D-89C9-44F9-BC5A-7D4EBBFD44E9}" type="datetimeFigureOut">
              <a:rPr lang="en-US" smtClean="0"/>
              <a:pPr/>
              <a:t>10/13/2008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547868E-529E-4282-B46E-1E8E97CEFA16}"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DCBA57D-89C9-44F9-BC5A-7D4EBBFD44E9}" type="datetimeFigureOut">
              <a:rPr lang="en-US" smtClean="0"/>
              <a:pPr/>
              <a:t>10/13/2008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547868E-529E-4282-B46E-1E8E97CEFA16}"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DCBA57D-89C9-44F9-BC5A-7D4EBBFD44E9}" type="datetimeFigureOut">
              <a:rPr lang="en-US" smtClean="0"/>
              <a:pPr/>
              <a:t>10/13/2008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547868E-529E-4282-B46E-1E8E97CEFA16}"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Eddy current effects in the PSB injection area</a:t>
            </a:r>
            <a:endParaRPr lang="en-US" dirty="0"/>
          </a:p>
        </p:txBody>
      </p:sp>
      <p:sp>
        <p:nvSpPr>
          <p:cNvPr id="3" name="Subtitle 2"/>
          <p:cNvSpPr>
            <a:spLocks noGrp="1"/>
          </p:cNvSpPr>
          <p:nvPr>
            <p:ph type="subTitle" idx="1"/>
          </p:nvPr>
        </p:nvSpPr>
        <p:spPr/>
        <p:txBody>
          <a:bodyPr/>
          <a:lstStyle/>
          <a:p>
            <a:r>
              <a:rPr lang="en-US" dirty="0" smtClean="0"/>
              <a:t>J. Borburgh</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Eddy currents induced in yoke</a:t>
            </a:r>
            <a:endParaRPr lang="en-US" dirty="0"/>
          </a:p>
        </p:txBody>
      </p:sp>
      <p:sp>
        <p:nvSpPr>
          <p:cNvPr id="3" name="Content Placeholder 2"/>
          <p:cNvSpPr>
            <a:spLocks noGrp="1"/>
          </p:cNvSpPr>
          <p:nvPr>
            <p:ph idx="1"/>
          </p:nvPr>
        </p:nvSpPr>
        <p:spPr/>
        <p:txBody>
          <a:bodyPr/>
          <a:lstStyle/>
          <a:p>
            <a:r>
              <a:rPr lang="en-US" dirty="0" smtClean="0"/>
              <a:t>Assuming  a pulse with a rise, fall time and  flat top of 1 ms each, 0.35 mm thick laminations, and constant average field (1 T) in yoke:</a:t>
            </a:r>
          </a:p>
          <a:p>
            <a:pPr lvl="1">
              <a:buNone/>
            </a:pPr>
            <a:r>
              <a:rPr lang="en-US" dirty="0" smtClean="0"/>
              <a:t> </a:t>
            </a:r>
            <a:endParaRPr lang="en-US" dirty="0"/>
          </a:p>
        </p:txBody>
      </p:sp>
      <p:graphicFrame>
        <p:nvGraphicFramePr>
          <p:cNvPr id="4" name="Table 3"/>
          <p:cNvGraphicFramePr>
            <a:graphicFrameLocks noGrp="1"/>
          </p:cNvGraphicFramePr>
          <p:nvPr/>
        </p:nvGraphicFramePr>
        <p:xfrm>
          <a:off x="1219200" y="3810000"/>
          <a:ext cx="6629400" cy="2512919"/>
        </p:xfrm>
        <a:graphic>
          <a:graphicData uri="http://schemas.openxmlformats.org/drawingml/2006/table">
            <a:tbl>
              <a:tblPr firstRow="1" bandRow="1">
                <a:tableStyleId>{5C22544A-7EE6-4342-B048-85BDC9FD1C3A}</a:tableStyleId>
              </a:tblPr>
              <a:tblGrid>
                <a:gridCol w="1325880"/>
                <a:gridCol w="1325880"/>
                <a:gridCol w="1325880"/>
                <a:gridCol w="1432560"/>
                <a:gridCol w="1219200"/>
              </a:tblGrid>
              <a:tr h="917762">
                <a:tc>
                  <a:txBody>
                    <a:bodyPr/>
                    <a:lstStyle/>
                    <a:p>
                      <a:pPr algn="ctr"/>
                      <a:r>
                        <a:rPr lang="en-US" dirty="0" smtClean="0"/>
                        <a:t>B gap </a:t>
                      </a:r>
                    </a:p>
                    <a:p>
                      <a:pPr algn="ctr"/>
                      <a:r>
                        <a:rPr lang="en-US" dirty="0" smtClean="0"/>
                        <a:t>(T)</a:t>
                      </a:r>
                      <a:endParaRPr lang="en-US" dirty="0"/>
                    </a:p>
                  </a:txBody>
                  <a:tcPr/>
                </a:tc>
                <a:tc>
                  <a:txBody>
                    <a:bodyPr/>
                    <a:lstStyle/>
                    <a:p>
                      <a:pPr algn="ctr"/>
                      <a:r>
                        <a:rPr lang="en-US" dirty="0" smtClean="0"/>
                        <a:t>Field delay </a:t>
                      </a:r>
                      <a:r>
                        <a:rPr lang="en-US" baseline="0" dirty="0" smtClean="0"/>
                        <a:t> (µs)</a:t>
                      </a:r>
                      <a:endParaRPr lang="en-US" dirty="0"/>
                    </a:p>
                  </a:txBody>
                  <a:tcPr/>
                </a:tc>
                <a:tc>
                  <a:txBody>
                    <a:bodyPr/>
                    <a:lstStyle/>
                    <a:p>
                      <a:pPr algn="ctr"/>
                      <a:r>
                        <a:rPr lang="en-US" dirty="0" smtClean="0"/>
                        <a:t>Field error</a:t>
                      </a:r>
                      <a:r>
                        <a:rPr lang="en-US" baseline="0" dirty="0" smtClean="0"/>
                        <a:t> (</a:t>
                      </a:r>
                      <a:r>
                        <a:rPr lang="en-US" baseline="0" dirty="0" err="1" smtClean="0"/>
                        <a:t>mT</a:t>
                      </a:r>
                      <a:r>
                        <a:rPr lang="en-US" baseline="0" dirty="0" smtClean="0"/>
                        <a:t>)</a:t>
                      </a:r>
                      <a:endParaRPr lang="en-US" dirty="0"/>
                    </a:p>
                  </a:txBody>
                  <a:tcPr/>
                </a:tc>
                <a:tc>
                  <a:txBody>
                    <a:bodyPr/>
                    <a:lstStyle/>
                    <a:p>
                      <a:pPr algn="ctr"/>
                      <a:r>
                        <a:rPr lang="en-US" dirty="0" smtClean="0"/>
                        <a:t>Relative field error (%)</a:t>
                      </a:r>
                      <a:endParaRPr lang="en-US" dirty="0"/>
                    </a:p>
                  </a:txBody>
                  <a:tcPr/>
                </a:tc>
                <a:tc>
                  <a:txBody>
                    <a:bodyPr/>
                    <a:lstStyle/>
                    <a:p>
                      <a:pPr algn="ctr"/>
                      <a:r>
                        <a:rPr lang="en-US" dirty="0" smtClean="0"/>
                        <a:t>Skin depth (mm)</a:t>
                      </a:r>
                      <a:endParaRPr lang="en-US" dirty="0"/>
                    </a:p>
                  </a:txBody>
                  <a:tcPr/>
                </a:tc>
              </a:tr>
              <a:tr h="531719">
                <a:tc>
                  <a:txBody>
                    <a:bodyPr/>
                    <a:lstStyle/>
                    <a:p>
                      <a:pPr algn="ctr"/>
                      <a:r>
                        <a:rPr lang="en-US" dirty="0" smtClean="0"/>
                        <a:t>0.30</a:t>
                      </a:r>
                      <a:endParaRPr lang="en-US" dirty="0"/>
                    </a:p>
                  </a:txBody>
                  <a:tcPr/>
                </a:tc>
                <a:tc>
                  <a:txBody>
                    <a:bodyPr/>
                    <a:lstStyle/>
                    <a:p>
                      <a:pPr algn="ctr"/>
                      <a:r>
                        <a:rPr lang="en-US" dirty="0" smtClean="0"/>
                        <a:t>0.13</a:t>
                      </a:r>
                      <a:endParaRPr lang="en-US" dirty="0"/>
                    </a:p>
                  </a:txBody>
                  <a:tcPr/>
                </a:tc>
                <a:tc>
                  <a:txBody>
                    <a:bodyPr/>
                    <a:lstStyle/>
                    <a:p>
                      <a:pPr algn="ctr"/>
                      <a:r>
                        <a:rPr lang="en-US" dirty="0" smtClean="0"/>
                        <a:t>0.04</a:t>
                      </a:r>
                      <a:endParaRPr lang="en-US" dirty="0"/>
                    </a:p>
                  </a:txBody>
                  <a:tcPr/>
                </a:tc>
                <a:tc>
                  <a:txBody>
                    <a:bodyPr/>
                    <a:lstStyle/>
                    <a:p>
                      <a:pPr algn="ctr"/>
                      <a:r>
                        <a:rPr lang="en-US" dirty="0" smtClean="0"/>
                        <a:t>0.013</a:t>
                      </a:r>
                      <a:endParaRPr lang="en-US" dirty="0"/>
                    </a:p>
                  </a:txBody>
                  <a:tcPr/>
                </a:tc>
                <a:tc>
                  <a:txBody>
                    <a:bodyPr/>
                    <a:lstStyle/>
                    <a:p>
                      <a:pPr algn="ctr"/>
                      <a:r>
                        <a:rPr lang="en-US" dirty="0" smtClean="0"/>
                        <a:t>0.48</a:t>
                      </a:r>
                      <a:endParaRPr lang="en-US" dirty="0"/>
                    </a:p>
                  </a:txBody>
                  <a:tcPr/>
                </a:tc>
              </a:tr>
              <a:tr h="531719">
                <a:tc>
                  <a:txBody>
                    <a:bodyPr/>
                    <a:lstStyle/>
                    <a:p>
                      <a:pPr algn="ctr"/>
                      <a:r>
                        <a:rPr lang="en-US" dirty="0" smtClean="0"/>
                        <a:t>0.35</a:t>
                      </a:r>
                      <a:endParaRPr lang="en-US" dirty="0"/>
                    </a:p>
                  </a:txBody>
                  <a:tcPr/>
                </a:tc>
                <a:tc>
                  <a:txBody>
                    <a:bodyPr/>
                    <a:lstStyle/>
                    <a:p>
                      <a:pPr algn="ctr"/>
                      <a:r>
                        <a:rPr lang="en-US" dirty="0" smtClean="0"/>
                        <a:t>0.12</a:t>
                      </a:r>
                      <a:endParaRPr lang="en-US" dirty="0"/>
                    </a:p>
                  </a:txBody>
                  <a:tcPr/>
                </a:tc>
                <a:tc>
                  <a:txBody>
                    <a:bodyPr/>
                    <a:lstStyle/>
                    <a:p>
                      <a:pPr algn="ctr"/>
                      <a:r>
                        <a:rPr lang="en-US" dirty="0" smtClean="0"/>
                        <a:t>0.04</a:t>
                      </a:r>
                      <a:endParaRPr lang="en-US" dirty="0"/>
                    </a:p>
                  </a:txBody>
                  <a:tcPr/>
                </a:tc>
                <a:tc>
                  <a:txBody>
                    <a:bodyPr/>
                    <a:lstStyle/>
                    <a:p>
                      <a:pPr algn="ctr"/>
                      <a:r>
                        <a:rPr lang="en-US" dirty="0" smtClean="0"/>
                        <a:t>0.012</a:t>
                      </a:r>
                      <a:endParaRPr lang="en-US" dirty="0"/>
                    </a:p>
                  </a:txBody>
                  <a:tcPr/>
                </a:tc>
                <a:tc>
                  <a:txBody>
                    <a:bodyPr/>
                    <a:lstStyle/>
                    <a:p>
                      <a:pPr algn="ctr"/>
                      <a:r>
                        <a:rPr lang="en-US" dirty="0" smtClean="0"/>
                        <a:t>0.48</a:t>
                      </a:r>
                      <a:endParaRPr lang="en-US" dirty="0"/>
                    </a:p>
                  </a:txBody>
                  <a:tcPr/>
                </a:tc>
              </a:tr>
              <a:tr h="531719">
                <a:tc>
                  <a:txBody>
                    <a:bodyPr/>
                    <a:lstStyle/>
                    <a:p>
                      <a:pPr algn="ctr"/>
                      <a:r>
                        <a:rPr lang="en-US" dirty="0" smtClean="0"/>
                        <a:t>0.75</a:t>
                      </a:r>
                      <a:endParaRPr lang="en-US" dirty="0"/>
                    </a:p>
                  </a:txBody>
                  <a:tcPr/>
                </a:tc>
                <a:tc>
                  <a:txBody>
                    <a:bodyPr/>
                    <a:lstStyle/>
                    <a:p>
                      <a:pPr algn="ctr"/>
                      <a:r>
                        <a:rPr lang="en-US" dirty="0" smtClean="0"/>
                        <a:t>.008</a:t>
                      </a:r>
                      <a:endParaRPr lang="en-US" dirty="0"/>
                    </a:p>
                  </a:txBody>
                  <a:tcPr/>
                </a:tc>
                <a:tc>
                  <a:txBody>
                    <a:bodyPr/>
                    <a:lstStyle/>
                    <a:p>
                      <a:pPr algn="ctr"/>
                      <a:r>
                        <a:rPr lang="en-US" dirty="0" smtClean="0"/>
                        <a:t>0.06</a:t>
                      </a:r>
                      <a:endParaRPr lang="en-US" dirty="0"/>
                    </a:p>
                  </a:txBody>
                  <a:tcPr/>
                </a:tc>
                <a:tc>
                  <a:txBody>
                    <a:bodyPr/>
                    <a:lstStyle/>
                    <a:p>
                      <a:pPr algn="ctr"/>
                      <a:r>
                        <a:rPr lang="en-US" dirty="0" smtClean="0"/>
                        <a:t>0.008</a:t>
                      </a:r>
                      <a:endParaRPr lang="en-US" dirty="0"/>
                    </a:p>
                  </a:txBody>
                  <a:tcPr/>
                </a:tc>
                <a:tc>
                  <a:txBody>
                    <a:bodyPr/>
                    <a:lstStyle/>
                    <a:p>
                      <a:pPr algn="ctr"/>
                      <a:r>
                        <a:rPr lang="en-US" dirty="0" smtClean="0"/>
                        <a:t>0.48</a:t>
                      </a:r>
                      <a:endParaRPr lang="en-US" dirty="0"/>
                    </a:p>
                  </a:txBody>
                  <a:tcPr/>
                </a:tc>
              </a:tr>
            </a:tbl>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Eddy currents in vacuum chamber </a:t>
            </a:r>
            <a:endParaRPr lang="en-US" dirty="0"/>
          </a:p>
        </p:txBody>
      </p:sp>
      <p:sp>
        <p:nvSpPr>
          <p:cNvPr id="3" name="Content Placeholder 2"/>
          <p:cNvSpPr>
            <a:spLocks noGrp="1"/>
          </p:cNvSpPr>
          <p:nvPr>
            <p:ph idx="1"/>
          </p:nvPr>
        </p:nvSpPr>
        <p:spPr/>
        <p:txBody>
          <a:bodyPr/>
          <a:lstStyle/>
          <a:p>
            <a:r>
              <a:rPr lang="en-US" dirty="0" smtClean="0"/>
              <a:t>Assume vacuum chamber 190 x 70 mm (for ex. For BS2) internally, made of corrugated </a:t>
            </a:r>
            <a:r>
              <a:rPr lang="en-US" dirty="0" err="1" smtClean="0"/>
              <a:t>inconel</a:t>
            </a:r>
            <a:r>
              <a:rPr lang="en-US" dirty="0" smtClean="0"/>
              <a:t>, sitting inside 80 mm magnet gap</a:t>
            </a:r>
          </a:p>
          <a:p>
            <a:endParaRPr lang="en-US" dirty="0" smtClean="0"/>
          </a:p>
          <a:p>
            <a:endParaRPr lang="en-US" dirty="0"/>
          </a:p>
        </p:txBody>
      </p:sp>
      <p:graphicFrame>
        <p:nvGraphicFramePr>
          <p:cNvPr id="4" name="Table 3"/>
          <p:cNvGraphicFramePr>
            <a:graphicFrameLocks noGrp="1"/>
          </p:cNvGraphicFramePr>
          <p:nvPr/>
        </p:nvGraphicFramePr>
        <p:xfrm>
          <a:off x="609600" y="3505200"/>
          <a:ext cx="4114800" cy="2123440"/>
        </p:xfrm>
        <a:graphic>
          <a:graphicData uri="http://schemas.openxmlformats.org/drawingml/2006/table">
            <a:tbl>
              <a:tblPr firstRow="1" bandRow="1">
                <a:tableStyleId>{5C22544A-7EE6-4342-B048-85BDC9FD1C3A}</a:tableStyleId>
              </a:tblPr>
              <a:tblGrid>
                <a:gridCol w="1371600"/>
                <a:gridCol w="1371600"/>
                <a:gridCol w="1371600"/>
              </a:tblGrid>
              <a:tr h="370840">
                <a:tc>
                  <a:txBody>
                    <a:bodyPr/>
                    <a:lstStyle/>
                    <a:p>
                      <a:pPr algn="ctr"/>
                      <a:r>
                        <a:rPr lang="en-US" dirty="0" smtClean="0"/>
                        <a:t>dB/</a:t>
                      </a:r>
                      <a:r>
                        <a:rPr lang="en-US" dirty="0" err="1" smtClean="0"/>
                        <a:t>dt</a:t>
                      </a:r>
                      <a:endParaRPr lang="en-US" dirty="0" smtClean="0"/>
                    </a:p>
                    <a:p>
                      <a:pPr algn="ctr"/>
                      <a:r>
                        <a:rPr lang="en-US" dirty="0" smtClean="0"/>
                        <a:t>(T/ms)</a:t>
                      </a:r>
                      <a:endParaRPr lang="en-US" dirty="0"/>
                    </a:p>
                  </a:txBody>
                  <a:tcPr/>
                </a:tc>
                <a:tc>
                  <a:txBody>
                    <a:bodyPr/>
                    <a:lstStyle/>
                    <a:p>
                      <a:pPr algn="ctr"/>
                      <a:r>
                        <a:rPr lang="en-US" dirty="0" smtClean="0"/>
                        <a:t>Max. dB</a:t>
                      </a:r>
                    </a:p>
                    <a:p>
                      <a:pPr algn="ctr"/>
                      <a:r>
                        <a:rPr lang="en-US" dirty="0" smtClean="0"/>
                        <a:t>(</a:t>
                      </a:r>
                      <a:r>
                        <a:rPr lang="en-US" dirty="0" err="1" smtClean="0"/>
                        <a:t>mT</a:t>
                      </a:r>
                      <a:r>
                        <a:rPr lang="en-US" dirty="0" smtClean="0"/>
                        <a:t>)</a:t>
                      </a:r>
                      <a:endParaRPr lang="en-US" dirty="0"/>
                    </a:p>
                  </a:txBody>
                  <a:tcPr/>
                </a:tc>
                <a:tc>
                  <a:txBody>
                    <a:bodyPr/>
                    <a:lstStyle/>
                    <a:p>
                      <a:pPr algn="ctr"/>
                      <a:r>
                        <a:rPr lang="en-US" dirty="0" smtClean="0"/>
                        <a:t>Field delay</a:t>
                      </a:r>
                    </a:p>
                    <a:p>
                      <a:pPr algn="ctr"/>
                      <a:r>
                        <a:rPr lang="en-US" dirty="0" smtClean="0"/>
                        <a:t>(µs</a:t>
                      </a:r>
                      <a:r>
                        <a:rPr lang="en-US" dirty="0" smtClean="0"/>
                        <a:t>)</a:t>
                      </a:r>
                      <a:endParaRPr lang="en-US" dirty="0"/>
                    </a:p>
                  </a:txBody>
                  <a:tcPr/>
                </a:tc>
              </a:tr>
              <a:tr h="370840">
                <a:tc>
                  <a:txBody>
                    <a:bodyPr/>
                    <a:lstStyle/>
                    <a:p>
                      <a:pPr algn="ctr"/>
                      <a:r>
                        <a:rPr lang="en-US" dirty="0" smtClean="0"/>
                        <a:t>0.3/1</a:t>
                      </a:r>
                      <a:endParaRPr lang="en-US" dirty="0"/>
                    </a:p>
                  </a:txBody>
                  <a:tcPr/>
                </a:tc>
                <a:tc>
                  <a:txBody>
                    <a:bodyPr/>
                    <a:lstStyle/>
                    <a:p>
                      <a:pPr algn="ctr"/>
                      <a:r>
                        <a:rPr lang="en-US" dirty="0" smtClean="0"/>
                        <a:t>19</a:t>
                      </a:r>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62.6</a:t>
                      </a:r>
                    </a:p>
                  </a:txBody>
                  <a:tcPr/>
                </a:tc>
              </a:tr>
              <a:tr h="370840">
                <a:tc>
                  <a:txBody>
                    <a:bodyPr/>
                    <a:lstStyle/>
                    <a:p>
                      <a:pPr algn="ctr"/>
                      <a:r>
                        <a:rPr lang="en-US" dirty="0" smtClean="0"/>
                        <a:t>0.35/1</a:t>
                      </a:r>
                      <a:endParaRPr lang="en-US" dirty="0"/>
                    </a:p>
                  </a:txBody>
                  <a:tcPr/>
                </a:tc>
                <a:tc>
                  <a:txBody>
                    <a:bodyPr/>
                    <a:lstStyle/>
                    <a:p>
                      <a:pPr algn="ctr"/>
                      <a:r>
                        <a:rPr lang="en-US" dirty="0" smtClean="0"/>
                        <a:t>22</a:t>
                      </a:r>
                      <a:endParaRPr lang="en-US" dirty="0"/>
                    </a:p>
                  </a:txBody>
                  <a:tcPr/>
                </a:tc>
                <a:tc>
                  <a:txBody>
                    <a:bodyPr/>
                    <a:lstStyle/>
                    <a:p>
                      <a:pPr algn="ctr"/>
                      <a:r>
                        <a:rPr lang="en-US" dirty="0" smtClean="0"/>
                        <a:t>62.6</a:t>
                      </a:r>
                      <a:endParaRPr lang="en-US" dirty="0"/>
                    </a:p>
                  </a:txBody>
                  <a:tcPr/>
                </a:tc>
              </a:tr>
              <a:tr h="370840">
                <a:tc>
                  <a:txBody>
                    <a:bodyPr/>
                    <a:lstStyle/>
                    <a:p>
                      <a:pPr algn="ctr"/>
                      <a:r>
                        <a:rPr lang="en-US" b="1" dirty="0" smtClean="0"/>
                        <a:t>0.35/10</a:t>
                      </a:r>
                      <a:endParaRPr lang="en-US" b="1" dirty="0"/>
                    </a:p>
                  </a:txBody>
                  <a:tcPr/>
                </a:tc>
                <a:tc>
                  <a:txBody>
                    <a:bodyPr/>
                    <a:lstStyle/>
                    <a:p>
                      <a:pPr algn="ctr"/>
                      <a:r>
                        <a:rPr lang="en-US" b="1" dirty="0" smtClean="0"/>
                        <a:t>2.2</a:t>
                      </a:r>
                      <a:endParaRPr lang="en-US" b="1" dirty="0"/>
                    </a:p>
                  </a:txBody>
                  <a:tcPr/>
                </a:tc>
                <a:tc>
                  <a:txBody>
                    <a:bodyPr/>
                    <a:lstStyle/>
                    <a:p>
                      <a:pPr algn="ctr"/>
                      <a:r>
                        <a:rPr lang="en-US" b="1" dirty="0" smtClean="0"/>
                        <a:t>62.6</a:t>
                      </a:r>
                      <a:endParaRPr lang="en-US" b="1" dirty="0"/>
                    </a:p>
                  </a:txBody>
                  <a:tcPr/>
                </a:tc>
              </a:tr>
              <a:tr h="370840">
                <a:tc>
                  <a:txBody>
                    <a:bodyPr/>
                    <a:lstStyle/>
                    <a:p>
                      <a:pPr algn="ctr"/>
                      <a:r>
                        <a:rPr lang="en-US" dirty="0" smtClean="0"/>
                        <a:t>0.75/1</a:t>
                      </a:r>
                      <a:endParaRPr lang="en-US" dirty="0"/>
                    </a:p>
                  </a:txBody>
                  <a:tcPr/>
                </a:tc>
                <a:tc>
                  <a:txBody>
                    <a:bodyPr/>
                    <a:lstStyle/>
                    <a:p>
                      <a:pPr algn="ctr"/>
                      <a:r>
                        <a:rPr lang="en-US" dirty="0" smtClean="0"/>
                        <a:t>43.5</a:t>
                      </a:r>
                      <a:endParaRPr lang="en-US" dirty="0"/>
                    </a:p>
                  </a:txBody>
                  <a:tcPr/>
                </a:tc>
                <a:tc>
                  <a:txBody>
                    <a:bodyPr/>
                    <a:lstStyle/>
                    <a:p>
                      <a:pPr algn="ctr"/>
                      <a:r>
                        <a:rPr lang="en-US" dirty="0" smtClean="0"/>
                        <a:t>62.6</a:t>
                      </a:r>
                      <a:endParaRPr lang="en-US" dirty="0"/>
                    </a:p>
                  </a:txBody>
                  <a:tcPr/>
                </a:tc>
              </a:tr>
            </a:tbl>
          </a:graphicData>
        </a:graphic>
      </p:graphicFrame>
      <p:pic>
        <p:nvPicPr>
          <p:cNvPr id="16387" name="Picture 3"/>
          <p:cNvPicPr>
            <a:picLocks noChangeAspect="1" noChangeArrowheads="1"/>
          </p:cNvPicPr>
          <p:nvPr/>
        </p:nvPicPr>
        <p:blipFill>
          <a:blip r:embed="rId2"/>
          <a:srcRect/>
          <a:stretch>
            <a:fillRect/>
          </a:stretch>
        </p:blipFill>
        <p:spPr bwMode="auto">
          <a:xfrm>
            <a:off x="4966607" y="3429000"/>
            <a:ext cx="3796393" cy="2362200"/>
          </a:xfrm>
          <a:prstGeom prst="rect">
            <a:avLst/>
          </a:prstGeom>
          <a:noFill/>
          <a:ln w="9525">
            <a:noFill/>
            <a:miter lim="800000"/>
            <a:headEnd/>
            <a:tailEnd/>
          </a:ln>
          <a:effec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762000" y="380992"/>
          <a:ext cx="7848601" cy="6303067"/>
        </p:xfrm>
        <a:graphic>
          <a:graphicData uri="http://schemas.openxmlformats.org/drawingml/2006/table">
            <a:tbl>
              <a:tblPr/>
              <a:tblGrid>
                <a:gridCol w="2384536"/>
                <a:gridCol w="659043"/>
                <a:gridCol w="635077"/>
                <a:gridCol w="191723"/>
                <a:gridCol w="2156867"/>
                <a:gridCol w="1174295"/>
                <a:gridCol w="647060"/>
              </a:tblGrid>
              <a:tr h="293492">
                <a:tc>
                  <a:txBody>
                    <a:bodyPr/>
                    <a:lstStyle/>
                    <a:p>
                      <a:pPr algn="ctr" fontAlgn="b"/>
                      <a:r>
                        <a:rPr lang="en-US" sz="1050" b="0" i="0" u="none" strike="noStrike" dirty="0">
                          <a:latin typeface="Helv"/>
                        </a:rPr>
                        <a:t>Predetermination</a:t>
                      </a:r>
                    </a:p>
                  </a:txBody>
                  <a:tcPr marL="0" marR="0" marT="0"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3E3E3"/>
                    </a:solidFill>
                  </a:tcPr>
                </a:tc>
                <a:tc gridSpan="6">
                  <a:txBody>
                    <a:bodyPr/>
                    <a:lstStyle/>
                    <a:p>
                      <a:pPr algn="l" fontAlgn="b"/>
                      <a:r>
                        <a:rPr lang="en-US" sz="1050" b="1" i="0" u="none" strike="noStrike">
                          <a:latin typeface="Helv"/>
                        </a:rPr>
                        <a:t>BS1</a:t>
                      </a:r>
                    </a:p>
                  </a:txBody>
                  <a:tcPr marL="0" marR="0"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3E3E3"/>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72528">
                <a:tc>
                  <a:txBody>
                    <a:bodyPr/>
                    <a:lstStyle/>
                    <a:p>
                      <a:pPr algn="l" fontAlgn="b"/>
                      <a:r>
                        <a:rPr lang="en-US" sz="1050" b="1" i="0" u="none" strike="noStrike" dirty="0">
                          <a:latin typeface="Helv"/>
                        </a:rPr>
                        <a:t>INPUT data</a:t>
                      </a:r>
                    </a:p>
                  </a:txBody>
                  <a:tcPr marL="0" marR="0" marT="0"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3E3E3"/>
                    </a:solidFill>
                  </a:tcPr>
                </a:tc>
                <a:tc>
                  <a:txBody>
                    <a:bodyPr/>
                    <a:lstStyle/>
                    <a:p>
                      <a:pPr algn="ctr" fontAlgn="b"/>
                      <a:r>
                        <a:rPr lang="en-US" sz="1050" b="1" i="0" u="none" strike="noStrike">
                          <a:latin typeface="Helv"/>
                        </a:rPr>
                        <a:t> </a:t>
                      </a:r>
                    </a:p>
                  </a:txBody>
                  <a:tcPr marL="0" marR="0" marT="0" marB="0" anchor="b">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3E3E3"/>
                    </a:solidFill>
                  </a:tcPr>
                </a:tc>
                <a:tc>
                  <a:txBody>
                    <a:bodyPr/>
                    <a:lstStyle/>
                    <a:p>
                      <a:pPr algn="l" fontAlgn="b"/>
                      <a:r>
                        <a:rPr lang="en-US" sz="1050" b="0" i="0" u="none" strike="noStrike">
                          <a:latin typeface="Helv"/>
                        </a:rPr>
                        <a:t> </a:t>
                      </a:r>
                    </a:p>
                  </a:txBody>
                  <a:tcPr marL="0" marR="0" marT="0" marB="0" anchor="b">
                    <a:lnL>
                      <a:noFill/>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3E3E3"/>
                    </a:solidFill>
                  </a:tcPr>
                </a:tc>
                <a:tc>
                  <a:txBody>
                    <a:bodyPr/>
                    <a:lstStyle/>
                    <a:p>
                      <a:pPr algn="l" fontAlgn="b"/>
                      <a:endParaRPr lang="en-US" sz="1050" b="0" i="0" u="none" strike="noStrike">
                        <a:latin typeface="Helv"/>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l" fontAlgn="b"/>
                      <a:r>
                        <a:rPr lang="en-US" sz="1050" b="1" i="0" u="none" strike="noStrike">
                          <a:latin typeface="Helv"/>
                        </a:rPr>
                        <a:t>RESULTS</a:t>
                      </a:r>
                    </a:p>
                  </a:txBody>
                  <a:tcPr marL="0" marR="0" marT="0" marB="0" anchor="b">
                    <a:lnL w="635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3E3E3"/>
                    </a:solidFill>
                  </a:tcPr>
                </a:tc>
                <a:tc>
                  <a:txBody>
                    <a:bodyPr/>
                    <a:lstStyle/>
                    <a:p>
                      <a:pPr algn="ctr" fontAlgn="b"/>
                      <a:r>
                        <a:rPr lang="en-US" sz="1050" b="1" i="0" u="none" strike="noStrike">
                          <a:solidFill>
                            <a:srgbClr val="FF0000"/>
                          </a:solidFill>
                          <a:latin typeface="Helv"/>
                        </a:rPr>
                        <a:t>PROTONS</a:t>
                      </a:r>
                    </a:p>
                  </a:txBody>
                  <a:tcPr marL="0" marR="0" marT="0" marB="0" anchor="b">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3E3E3"/>
                    </a:solidFill>
                  </a:tcPr>
                </a:tc>
                <a:tc>
                  <a:txBody>
                    <a:bodyPr/>
                    <a:lstStyle/>
                    <a:p>
                      <a:pPr algn="l" fontAlgn="b"/>
                      <a:r>
                        <a:rPr lang="en-US" sz="1050" b="0" i="0" u="none" strike="noStrike">
                          <a:latin typeface="Helv"/>
                        </a:rPr>
                        <a:t> </a:t>
                      </a:r>
                    </a:p>
                  </a:txBody>
                  <a:tcPr marL="0" marR="0"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3E3E3"/>
                    </a:solidFill>
                  </a:tcPr>
                </a:tc>
              </a:tr>
              <a:tr h="220120">
                <a:tc>
                  <a:txBody>
                    <a:bodyPr/>
                    <a:lstStyle/>
                    <a:p>
                      <a:pPr algn="l" fontAlgn="b"/>
                      <a:r>
                        <a:rPr lang="en-US" sz="1050" b="1" i="0" u="none" strike="noStrike" dirty="0">
                          <a:solidFill>
                            <a:srgbClr val="000080"/>
                          </a:solidFill>
                          <a:latin typeface="Helv"/>
                        </a:rPr>
                        <a:t>PARTICLES</a:t>
                      </a:r>
                    </a:p>
                  </a:txBody>
                  <a:tcPr marL="0" marR="0" marT="0"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FFFF00"/>
                    </a:solidFill>
                  </a:tcPr>
                </a:tc>
                <a:tc>
                  <a:txBody>
                    <a:bodyPr/>
                    <a:lstStyle/>
                    <a:p>
                      <a:pPr algn="ctr" fontAlgn="b"/>
                      <a:r>
                        <a:rPr lang="en-US" sz="1050" b="1" i="0" u="none" strike="noStrike">
                          <a:solidFill>
                            <a:srgbClr val="000080"/>
                          </a:solidFill>
                          <a:latin typeface="Helv"/>
                        </a:rPr>
                        <a:t> </a:t>
                      </a:r>
                    </a:p>
                  </a:txBody>
                  <a:tcPr marL="0" marR="0" marT="0" marB="0" anchor="b">
                    <a:lnL>
                      <a:noFill/>
                    </a:lnL>
                    <a:lnR>
                      <a:noFill/>
                    </a:lnR>
                    <a:lnT w="6350" cap="flat" cmpd="sng" algn="ctr">
                      <a:solidFill>
                        <a:srgbClr val="000000"/>
                      </a:solidFill>
                      <a:prstDash val="solid"/>
                      <a:round/>
                      <a:headEnd type="none" w="med" len="med"/>
                      <a:tailEnd type="none" w="med" len="med"/>
                    </a:lnT>
                    <a:lnB>
                      <a:noFill/>
                    </a:lnB>
                    <a:solidFill>
                      <a:srgbClr val="FFFF00"/>
                    </a:solidFill>
                  </a:tcPr>
                </a:tc>
                <a:tc>
                  <a:txBody>
                    <a:bodyPr/>
                    <a:lstStyle/>
                    <a:p>
                      <a:pPr algn="l" fontAlgn="b"/>
                      <a:r>
                        <a:rPr lang="en-US" sz="1050" b="0" i="0" u="none" strike="noStrike">
                          <a:solidFill>
                            <a:srgbClr val="000080"/>
                          </a:solidFill>
                          <a:latin typeface="Helv"/>
                        </a:rPr>
                        <a:t> </a:t>
                      </a:r>
                    </a:p>
                  </a:txBody>
                  <a:tcPr marL="0" marR="0" marT="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FF00"/>
                    </a:solidFill>
                  </a:tcPr>
                </a:tc>
                <a:tc>
                  <a:txBody>
                    <a:bodyPr/>
                    <a:lstStyle/>
                    <a:p>
                      <a:pPr algn="l" fontAlgn="b"/>
                      <a:endParaRPr lang="en-US" sz="1050" b="0" i="0" u="none" strike="noStrike">
                        <a:latin typeface="Helv"/>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1050" b="0" i="0" u="none" strike="noStrike">
                          <a:solidFill>
                            <a:srgbClr val="000080"/>
                          </a:solidFill>
                          <a:latin typeface="Helv"/>
                        </a:rPr>
                        <a:t>rest mass      mo</a:t>
                      </a:r>
                    </a:p>
                  </a:txBody>
                  <a:tcPr marL="0" marR="0" marT="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FFFF00"/>
                    </a:solidFill>
                  </a:tcPr>
                </a:tc>
                <a:tc>
                  <a:txBody>
                    <a:bodyPr/>
                    <a:lstStyle/>
                    <a:p>
                      <a:pPr algn="ctr" fontAlgn="b"/>
                      <a:r>
                        <a:rPr lang="en-US" sz="1050" b="0" i="0" u="none" strike="noStrike">
                          <a:solidFill>
                            <a:srgbClr val="000080"/>
                          </a:solidFill>
                          <a:latin typeface="Helv"/>
                        </a:rPr>
                        <a:t>0.93826</a:t>
                      </a:r>
                    </a:p>
                  </a:txBody>
                  <a:tcPr marL="0" marR="0" marT="0" marB="0" anchor="b">
                    <a:lnL>
                      <a:noFill/>
                    </a:lnL>
                    <a:lnR>
                      <a:noFill/>
                    </a:lnR>
                    <a:lnT w="6350" cap="flat" cmpd="sng" algn="ctr">
                      <a:solidFill>
                        <a:srgbClr val="000000"/>
                      </a:solidFill>
                      <a:prstDash val="solid"/>
                      <a:round/>
                      <a:headEnd type="none" w="med" len="med"/>
                      <a:tailEnd type="none" w="med" len="med"/>
                    </a:lnT>
                    <a:lnB>
                      <a:noFill/>
                    </a:lnB>
                    <a:solidFill>
                      <a:srgbClr val="FFFF00"/>
                    </a:solidFill>
                  </a:tcPr>
                </a:tc>
                <a:tc>
                  <a:txBody>
                    <a:bodyPr/>
                    <a:lstStyle/>
                    <a:p>
                      <a:pPr algn="l" fontAlgn="b"/>
                      <a:r>
                        <a:rPr lang="en-US" sz="1050" b="0" i="0" u="none" strike="noStrike">
                          <a:solidFill>
                            <a:srgbClr val="000080"/>
                          </a:solidFill>
                          <a:latin typeface="Helv"/>
                        </a:rPr>
                        <a:t>GeV/c2</a:t>
                      </a:r>
                    </a:p>
                  </a:txBody>
                  <a:tcPr marL="0" marR="0" marT="0" marB="0" anchor="b">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FF00"/>
                    </a:solidFill>
                  </a:tcPr>
                </a:tc>
              </a:tr>
              <a:tr h="220120">
                <a:tc>
                  <a:txBody>
                    <a:bodyPr/>
                    <a:lstStyle/>
                    <a:p>
                      <a:pPr algn="l" fontAlgn="b"/>
                      <a:r>
                        <a:rPr lang="fr-FR" sz="1050" b="0" i="0" u="none" strike="noStrike">
                          <a:solidFill>
                            <a:srgbClr val="000080"/>
                          </a:solidFill>
                          <a:latin typeface="Helv"/>
                        </a:rPr>
                        <a:t>Particle type: electrons, protons: ions</a:t>
                      </a:r>
                    </a:p>
                  </a:txBody>
                  <a:tcPr marL="0" marR="0" marT="0" marB="0" anchor="b">
                    <a:lnL w="12700" cap="flat" cmpd="sng" algn="ctr">
                      <a:solidFill>
                        <a:srgbClr val="000000"/>
                      </a:solidFill>
                      <a:prstDash val="solid"/>
                      <a:round/>
                      <a:headEnd type="none" w="med" len="med"/>
                      <a:tailEnd type="none" w="med" len="med"/>
                    </a:lnL>
                    <a:lnR>
                      <a:noFill/>
                    </a:lnR>
                    <a:lnT>
                      <a:noFill/>
                    </a:lnT>
                    <a:lnB>
                      <a:noFill/>
                    </a:lnB>
                    <a:solidFill>
                      <a:srgbClr val="FFFF00"/>
                    </a:solidFill>
                  </a:tcPr>
                </a:tc>
                <a:tc>
                  <a:txBody>
                    <a:bodyPr/>
                    <a:lstStyle/>
                    <a:p>
                      <a:pPr algn="ctr" fontAlgn="b"/>
                      <a:r>
                        <a:rPr lang="en-US" sz="1050" b="0" i="0" u="none" strike="noStrike" dirty="0">
                          <a:solidFill>
                            <a:srgbClr val="000080"/>
                          </a:solidFill>
                          <a:latin typeface="Helv"/>
                        </a:rPr>
                        <a:t>p</a:t>
                      </a:r>
                    </a:p>
                  </a:txBody>
                  <a:tcPr marL="0" marR="0" marT="0" marB="0" anchor="b">
                    <a:lnL>
                      <a:noFill/>
                    </a:lnL>
                    <a:lnR>
                      <a:noFill/>
                    </a:lnR>
                    <a:lnT>
                      <a:noFill/>
                    </a:lnT>
                    <a:lnB>
                      <a:noFill/>
                    </a:lnB>
                    <a:solidFill>
                      <a:srgbClr val="FFFF00"/>
                    </a:solidFill>
                  </a:tcPr>
                </a:tc>
                <a:tc>
                  <a:txBody>
                    <a:bodyPr/>
                    <a:lstStyle/>
                    <a:p>
                      <a:pPr algn="l" fontAlgn="b"/>
                      <a:r>
                        <a:rPr lang="en-US" sz="1050" b="0" i="0" u="none" strike="noStrike">
                          <a:solidFill>
                            <a:srgbClr val="000080"/>
                          </a:solidFill>
                          <a:latin typeface="Helv"/>
                        </a:rPr>
                        <a:t> </a:t>
                      </a:r>
                    </a:p>
                  </a:txBody>
                  <a:tcPr marL="0" marR="0" marT="0" marB="0" anchor="b">
                    <a:lnL>
                      <a:noFill/>
                    </a:lnL>
                    <a:lnR w="6350" cap="flat" cmpd="sng" algn="ctr">
                      <a:solidFill>
                        <a:srgbClr val="000000"/>
                      </a:solidFill>
                      <a:prstDash val="solid"/>
                      <a:round/>
                      <a:headEnd type="none" w="med" len="med"/>
                      <a:tailEnd type="none" w="med" len="med"/>
                    </a:lnR>
                    <a:lnT>
                      <a:noFill/>
                    </a:lnT>
                    <a:lnB>
                      <a:noFill/>
                    </a:lnB>
                    <a:solidFill>
                      <a:srgbClr val="FFFF00"/>
                    </a:solidFill>
                  </a:tcPr>
                </a:tc>
                <a:tc>
                  <a:txBody>
                    <a:bodyPr/>
                    <a:lstStyle/>
                    <a:p>
                      <a:pPr algn="l" fontAlgn="b"/>
                      <a:endParaRPr lang="en-US" sz="1050" b="0" i="0" u="none" strike="noStrike">
                        <a:latin typeface="Helv"/>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1050" b="1" i="0" u="none" strike="noStrike">
                          <a:solidFill>
                            <a:srgbClr val="000080"/>
                          </a:solidFill>
                          <a:latin typeface="Helv"/>
                        </a:rPr>
                        <a:t>Kinetic energy</a:t>
                      </a:r>
                    </a:p>
                  </a:txBody>
                  <a:tcPr marL="0" marR="0" marT="0" marB="0" anchor="b">
                    <a:lnL w="6350" cap="flat" cmpd="sng" algn="ctr">
                      <a:solidFill>
                        <a:srgbClr val="000000"/>
                      </a:solidFill>
                      <a:prstDash val="solid"/>
                      <a:round/>
                      <a:headEnd type="none" w="med" len="med"/>
                      <a:tailEnd type="none" w="med" len="med"/>
                    </a:lnL>
                    <a:lnR>
                      <a:noFill/>
                    </a:lnR>
                    <a:lnT>
                      <a:noFill/>
                    </a:lnT>
                    <a:lnB>
                      <a:noFill/>
                    </a:lnB>
                    <a:solidFill>
                      <a:srgbClr val="FFFF00"/>
                    </a:solidFill>
                  </a:tcPr>
                </a:tc>
                <a:tc>
                  <a:txBody>
                    <a:bodyPr/>
                    <a:lstStyle/>
                    <a:p>
                      <a:pPr algn="ctr" fontAlgn="b"/>
                      <a:r>
                        <a:rPr lang="en-US" sz="1050" b="1" i="0" u="none" strike="noStrike">
                          <a:solidFill>
                            <a:srgbClr val="000080"/>
                          </a:solidFill>
                          <a:latin typeface="Helv"/>
                        </a:rPr>
                        <a:t>0.1600</a:t>
                      </a:r>
                    </a:p>
                  </a:txBody>
                  <a:tcPr marL="0" marR="0" marT="0" marB="0" anchor="b">
                    <a:lnL>
                      <a:noFill/>
                    </a:lnL>
                    <a:lnR>
                      <a:noFill/>
                    </a:lnR>
                    <a:lnT>
                      <a:noFill/>
                    </a:lnT>
                    <a:lnB>
                      <a:noFill/>
                    </a:lnB>
                    <a:solidFill>
                      <a:srgbClr val="FFFF00"/>
                    </a:solidFill>
                  </a:tcPr>
                </a:tc>
                <a:tc>
                  <a:txBody>
                    <a:bodyPr/>
                    <a:lstStyle/>
                    <a:p>
                      <a:pPr algn="l" fontAlgn="b"/>
                      <a:r>
                        <a:rPr lang="en-US" sz="1050" b="1" i="0" u="none" strike="noStrike">
                          <a:solidFill>
                            <a:srgbClr val="000080"/>
                          </a:solidFill>
                          <a:latin typeface="Helv"/>
                        </a:rPr>
                        <a:t>GeV</a:t>
                      </a:r>
                    </a:p>
                  </a:txBody>
                  <a:tcPr marL="0" marR="0" marT="0" marB="0" anchor="b">
                    <a:lnL>
                      <a:noFill/>
                    </a:lnL>
                    <a:lnR w="12700" cap="flat" cmpd="sng" algn="ctr">
                      <a:solidFill>
                        <a:srgbClr val="000000"/>
                      </a:solidFill>
                      <a:prstDash val="solid"/>
                      <a:round/>
                      <a:headEnd type="none" w="med" len="med"/>
                      <a:tailEnd type="none" w="med" len="med"/>
                    </a:lnR>
                    <a:lnT>
                      <a:noFill/>
                    </a:lnT>
                    <a:lnB>
                      <a:noFill/>
                    </a:lnB>
                    <a:solidFill>
                      <a:srgbClr val="FFFF00"/>
                    </a:solidFill>
                  </a:tcPr>
                </a:tc>
              </a:tr>
              <a:tr h="178191">
                <a:tc>
                  <a:txBody>
                    <a:bodyPr/>
                    <a:lstStyle/>
                    <a:p>
                      <a:pPr algn="l" fontAlgn="t"/>
                      <a:r>
                        <a:rPr lang="en-GB" sz="1050" b="0" i="0" u="none" strike="noStrike">
                          <a:solidFill>
                            <a:srgbClr val="000080"/>
                          </a:solidFill>
                          <a:latin typeface="Helv"/>
                        </a:rPr>
                        <a:t>Momentum, kinetic energy, beam rigidity</a:t>
                      </a:r>
                    </a:p>
                  </a:txBody>
                  <a:tcPr marL="0" marR="0" marT="0" marB="0">
                    <a:lnL w="12700" cap="flat" cmpd="sng" algn="ctr">
                      <a:solidFill>
                        <a:srgbClr val="000000"/>
                      </a:solidFill>
                      <a:prstDash val="solid"/>
                      <a:round/>
                      <a:headEnd type="none" w="med" len="med"/>
                      <a:tailEnd type="none" w="med" len="med"/>
                    </a:lnL>
                    <a:lnR>
                      <a:noFill/>
                    </a:lnR>
                    <a:lnT>
                      <a:noFill/>
                    </a:lnT>
                    <a:lnB>
                      <a:noFill/>
                    </a:lnB>
                    <a:solidFill>
                      <a:srgbClr val="FFFF00"/>
                    </a:solidFill>
                  </a:tcPr>
                </a:tc>
                <a:tc>
                  <a:txBody>
                    <a:bodyPr/>
                    <a:lstStyle/>
                    <a:p>
                      <a:pPr algn="ctr" fontAlgn="ctr"/>
                      <a:r>
                        <a:rPr lang="en-US" sz="1050" b="0" i="0" u="none" strike="noStrike" dirty="0" err="1">
                          <a:solidFill>
                            <a:srgbClr val="000080"/>
                          </a:solidFill>
                          <a:latin typeface="Helv"/>
                        </a:rPr>
                        <a:t>ec</a:t>
                      </a:r>
                      <a:endParaRPr lang="en-US" sz="1050" b="0" i="0" u="none" strike="noStrike" dirty="0">
                        <a:solidFill>
                          <a:srgbClr val="000080"/>
                        </a:solidFill>
                        <a:latin typeface="Helv"/>
                      </a:endParaRPr>
                    </a:p>
                  </a:txBody>
                  <a:tcPr marL="0" marR="0" marT="0" marB="0" anchor="ctr">
                    <a:lnL>
                      <a:noFill/>
                    </a:lnL>
                    <a:lnR>
                      <a:noFill/>
                    </a:lnR>
                    <a:lnT>
                      <a:noFill/>
                    </a:lnT>
                    <a:lnB>
                      <a:noFill/>
                    </a:lnB>
                    <a:solidFill>
                      <a:srgbClr val="FFFF00"/>
                    </a:solidFill>
                  </a:tcPr>
                </a:tc>
                <a:tc>
                  <a:txBody>
                    <a:bodyPr/>
                    <a:lstStyle/>
                    <a:p>
                      <a:pPr algn="l" fontAlgn="b"/>
                      <a:r>
                        <a:rPr lang="en-US" sz="1050" b="0" i="0" u="none" strike="noStrike">
                          <a:solidFill>
                            <a:srgbClr val="000080"/>
                          </a:solidFill>
                          <a:latin typeface="Helv"/>
                        </a:rPr>
                        <a:t> </a:t>
                      </a:r>
                    </a:p>
                  </a:txBody>
                  <a:tcPr marL="0" marR="0" marT="0" marB="0" anchor="b">
                    <a:lnL>
                      <a:noFill/>
                    </a:lnL>
                    <a:lnR w="6350" cap="flat" cmpd="sng" algn="ctr">
                      <a:solidFill>
                        <a:srgbClr val="000000"/>
                      </a:solidFill>
                      <a:prstDash val="solid"/>
                      <a:round/>
                      <a:headEnd type="none" w="med" len="med"/>
                      <a:tailEnd type="none" w="med" len="med"/>
                    </a:lnR>
                    <a:lnT>
                      <a:noFill/>
                    </a:lnT>
                    <a:lnB>
                      <a:noFill/>
                    </a:lnB>
                    <a:solidFill>
                      <a:srgbClr val="FFFF00"/>
                    </a:solidFill>
                  </a:tcPr>
                </a:tc>
                <a:tc>
                  <a:txBody>
                    <a:bodyPr/>
                    <a:lstStyle/>
                    <a:p>
                      <a:pPr algn="l" fontAlgn="b"/>
                      <a:endParaRPr lang="en-US" sz="1050" b="0" i="0" u="none" strike="noStrike">
                        <a:latin typeface="Helv"/>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en-US" sz="1050" b="1" i="0" u="none" strike="noStrike">
                          <a:solidFill>
                            <a:srgbClr val="000080"/>
                          </a:solidFill>
                          <a:latin typeface="Helv"/>
                        </a:rPr>
                        <a:t>Beam momentum</a:t>
                      </a:r>
                    </a:p>
                  </a:txBody>
                  <a:tcPr marL="0" marR="0" marT="0" marB="0" anchor="ctr">
                    <a:lnL w="6350" cap="flat" cmpd="sng" algn="ctr">
                      <a:solidFill>
                        <a:srgbClr val="000000"/>
                      </a:solidFill>
                      <a:prstDash val="solid"/>
                      <a:round/>
                      <a:headEnd type="none" w="med" len="med"/>
                      <a:tailEnd type="none" w="med" len="med"/>
                    </a:lnL>
                    <a:lnR>
                      <a:noFill/>
                    </a:lnR>
                    <a:lnT>
                      <a:noFill/>
                    </a:lnT>
                    <a:lnB>
                      <a:noFill/>
                    </a:lnB>
                    <a:solidFill>
                      <a:srgbClr val="FFFF00"/>
                    </a:solidFill>
                  </a:tcPr>
                </a:tc>
                <a:tc>
                  <a:txBody>
                    <a:bodyPr/>
                    <a:lstStyle/>
                    <a:p>
                      <a:pPr algn="ctr" fontAlgn="ctr"/>
                      <a:r>
                        <a:rPr lang="en-US" sz="1050" b="1" i="0" u="none" strike="noStrike">
                          <a:solidFill>
                            <a:srgbClr val="000080"/>
                          </a:solidFill>
                          <a:latin typeface="Helv"/>
                        </a:rPr>
                        <a:t>0.5708</a:t>
                      </a:r>
                    </a:p>
                  </a:txBody>
                  <a:tcPr marL="0" marR="0" marT="0" marB="0" anchor="ctr">
                    <a:lnL>
                      <a:noFill/>
                    </a:lnL>
                    <a:lnR>
                      <a:noFill/>
                    </a:lnR>
                    <a:lnT>
                      <a:noFill/>
                    </a:lnT>
                    <a:lnB>
                      <a:noFill/>
                    </a:lnB>
                    <a:solidFill>
                      <a:srgbClr val="FFFF00"/>
                    </a:solidFill>
                  </a:tcPr>
                </a:tc>
                <a:tc>
                  <a:txBody>
                    <a:bodyPr/>
                    <a:lstStyle/>
                    <a:p>
                      <a:pPr algn="l" fontAlgn="ctr"/>
                      <a:r>
                        <a:rPr lang="en-US" sz="1050" b="1" i="0" u="none" strike="noStrike">
                          <a:solidFill>
                            <a:srgbClr val="000080"/>
                          </a:solidFill>
                          <a:latin typeface="Helv"/>
                        </a:rPr>
                        <a:t>GeV/c</a:t>
                      </a:r>
                    </a:p>
                  </a:txBody>
                  <a:tcPr marL="0" marR="0" marT="0" marB="0" anchor="ctr">
                    <a:lnL>
                      <a:noFill/>
                    </a:lnL>
                    <a:lnR w="12700" cap="flat" cmpd="sng" algn="ctr">
                      <a:solidFill>
                        <a:srgbClr val="000000"/>
                      </a:solidFill>
                      <a:prstDash val="solid"/>
                      <a:round/>
                      <a:headEnd type="none" w="med" len="med"/>
                      <a:tailEnd type="none" w="med" len="med"/>
                    </a:lnR>
                    <a:lnT>
                      <a:noFill/>
                    </a:lnT>
                    <a:lnB>
                      <a:noFill/>
                    </a:lnB>
                    <a:solidFill>
                      <a:srgbClr val="FFFF00"/>
                    </a:solidFill>
                  </a:tcPr>
                </a:tc>
              </a:tr>
              <a:tr h="178191">
                <a:tc>
                  <a:txBody>
                    <a:bodyPr/>
                    <a:lstStyle/>
                    <a:p>
                      <a:pPr algn="l" fontAlgn="b"/>
                      <a:r>
                        <a:rPr lang="en-US" sz="1050" b="1" i="0" u="none" strike="noStrike">
                          <a:solidFill>
                            <a:srgbClr val="000080"/>
                          </a:solidFill>
                          <a:latin typeface="Helvetica"/>
                        </a:rPr>
                        <a:t>Kinetic energy   Ec =</a:t>
                      </a:r>
                    </a:p>
                  </a:txBody>
                  <a:tcPr marL="0" marR="0" marT="0" marB="0" anchor="b">
                    <a:lnL w="12700" cap="flat" cmpd="sng" algn="ctr">
                      <a:solidFill>
                        <a:srgbClr val="000000"/>
                      </a:solidFill>
                      <a:prstDash val="solid"/>
                      <a:round/>
                      <a:headEnd type="none" w="med" len="med"/>
                      <a:tailEnd type="none" w="med" len="med"/>
                    </a:lnL>
                    <a:lnR>
                      <a:noFill/>
                    </a:lnR>
                    <a:lnT>
                      <a:noFill/>
                    </a:lnT>
                    <a:lnB>
                      <a:noFill/>
                    </a:lnB>
                    <a:solidFill>
                      <a:srgbClr val="FFFF00"/>
                    </a:solidFill>
                  </a:tcPr>
                </a:tc>
                <a:tc>
                  <a:txBody>
                    <a:bodyPr/>
                    <a:lstStyle/>
                    <a:p>
                      <a:pPr algn="ctr" fontAlgn="b"/>
                      <a:r>
                        <a:rPr lang="en-US" sz="1050" b="1" i="0" u="none" strike="noStrike">
                          <a:solidFill>
                            <a:srgbClr val="000080"/>
                          </a:solidFill>
                          <a:latin typeface="Helv"/>
                        </a:rPr>
                        <a:t>0.16</a:t>
                      </a:r>
                    </a:p>
                  </a:txBody>
                  <a:tcPr marL="0" marR="0" marT="0" marB="0" anchor="b">
                    <a:lnL>
                      <a:noFill/>
                    </a:lnL>
                    <a:lnR>
                      <a:noFill/>
                    </a:lnR>
                    <a:lnT>
                      <a:noFill/>
                    </a:lnT>
                    <a:lnB>
                      <a:noFill/>
                    </a:lnB>
                    <a:solidFill>
                      <a:srgbClr val="FFFF00"/>
                    </a:solidFill>
                  </a:tcPr>
                </a:tc>
                <a:tc>
                  <a:txBody>
                    <a:bodyPr/>
                    <a:lstStyle/>
                    <a:p>
                      <a:pPr algn="l" fontAlgn="b"/>
                      <a:r>
                        <a:rPr lang="en-US" sz="1050" b="1" i="0" u="none" strike="noStrike">
                          <a:solidFill>
                            <a:srgbClr val="000080"/>
                          </a:solidFill>
                          <a:latin typeface="Helv"/>
                        </a:rPr>
                        <a:t>GeV</a:t>
                      </a:r>
                    </a:p>
                  </a:txBody>
                  <a:tcPr marL="0" marR="0" marT="0" marB="0" anchor="b">
                    <a:lnL>
                      <a:noFill/>
                    </a:lnL>
                    <a:lnR w="6350" cap="flat" cmpd="sng" algn="ctr">
                      <a:solidFill>
                        <a:srgbClr val="000000"/>
                      </a:solidFill>
                      <a:prstDash val="solid"/>
                      <a:round/>
                      <a:headEnd type="none" w="med" len="med"/>
                      <a:tailEnd type="none" w="med" len="med"/>
                    </a:lnR>
                    <a:lnT>
                      <a:noFill/>
                    </a:lnT>
                    <a:lnB>
                      <a:noFill/>
                    </a:lnB>
                    <a:solidFill>
                      <a:srgbClr val="FFFF00"/>
                    </a:solidFill>
                  </a:tcPr>
                </a:tc>
                <a:tc>
                  <a:txBody>
                    <a:bodyPr/>
                    <a:lstStyle/>
                    <a:p>
                      <a:pPr algn="l" fontAlgn="b"/>
                      <a:endParaRPr lang="en-US" sz="1050" b="0" i="0" u="none" strike="noStrike">
                        <a:latin typeface="Helv"/>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1050" b="0" i="0" u="none" strike="noStrike">
                          <a:solidFill>
                            <a:srgbClr val="000080"/>
                          </a:solidFill>
                          <a:latin typeface="Helv"/>
                        </a:rPr>
                        <a:t>beta</a:t>
                      </a:r>
                    </a:p>
                  </a:txBody>
                  <a:tcPr marL="0" marR="0" marT="0" marB="0" anchor="b">
                    <a:lnL w="6350" cap="flat" cmpd="sng" algn="ctr">
                      <a:solidFill>
                        <a:srgbClr val="000000"/>
                      </a:solidFill>
                      <a:prstDash val="solid"/>
                      <a:round/>
                      <a:headEnd type="none" w="med" len="med"/>
                      <a:tailEnd type="none" w="med" len="med"/>
                    </a:lnL>
                    <a:lnR>
                      <a:noFill/>
                    </a:lnR>
                    <a:lnT>
                      <a:noFill/>
                    </a:lnT>
                    <a:lnB>
                      <a:noFill/>
                    </a:lnB>
                    <a:solidFill>
                      <a:srgbClr val="FFFF00"/>
                    </a:solidFill>
                  </a:tcPr>
                </a:tc>
                <a:tc>
                  <a:txBody>
                    <a:bodyPr/>
                    <a:lstStyle/>
                    <a:p>
                      <a:pPr algn="ctr" fontAlgn="b"/>
                      <a:r>
                        <a:rPr lang="en-US" sz="1050" b="0" i="0" u="none" strike="noStrike">
                          <a:solidFill>
                            <a:srgbClr val="000080"/>
                          </a:solidFill>
                          <a:latin typeface="Helv"/>
                        </a:rPr>
                        <a:t>0.5198</a:t>
                      </a:r>
                    </a:p>
                  </a:txBody>
                  <a:tcPr marL="0" marR="0" marT="0" marB="0" anchor="b">
                    <a:lnL>
                      <a:noFill/>
                    </a:lnL>
                    <a:lnR>
                      <a:noFill/>
                    </a:lnR>
                    <a:lnT>
                      <a:noFill/>
                    </a:lnT>
                    <a:lnB>
                      <a:noFill/>
                    </a:lnB>
                    <a:solidFill>
                      <a:srgbClr val="FFFF00"/>
                    </a:solidFill>
                  </a:tcPr>
                </a:tc>
                <a:tc>
                  <a:txBody>
                    <a:bodyPr/>
                    <a:lstStyle/>
                    <a:p>
                      <a:pPr algn="l" fontAlgn="b"/>
                      <a:r>
                        <a:rPr lang="en-US" sz="1050" b="0" i="0" u="none" strike="noStrike">
                          <a:solidFill>
                            <a:srgbClr val="000080"/>
                          </a:solidFill>
                          <a:latin typeface="Helv"/>
                        </a:rPr>
                        <a:t> </a:t>
                      </a:r>
                    </a:p>
                  </a:txBody>
                  <a:tcPr marL="0" marR="0" marT="0" marB="0" anchor="b">
                    <a:lnL>
                      <a:noFill/>
                    </a:lnL>
                    <a:lnR w="12700" cap="flat" cmpd="sng" algn="ctr">
                      <a:solidFill>
                        <a:srgbClr val="000000"/>
                      </a:solidFill>
                      <a:prstDash val="solid"/>
                      <a:round/>
                      <a:headEnd type="none" w="med" len="med"/>
                      <a:tailEnd type="none" w="med" len="med"/>
                    </a:lnR>
                    <a:lnT>
                      <a:noFill/>
                    </a:lnT>
                    <a:lnB>
                      <a:noFill/>
                    </a:lnB>
                    <a:solidFill>
                      <a:srgbClr val="FFFF00"/>
                    </a:solidFill>
                  </a:tcPr>
                </a:tc>
              </a:tr>
              <a:tr h="146747">
                <a:tc>
                  <a:txBody>
                    <a:bodyPr/>
                    <a:lstStyle/>
                    <a:p>
                      <a:pPr algn="l" fontAlgn="b"/>
                      <a:r>
                        <a:rPr lang="en-US" sz="1050" b="0" i="0" u="none" strike="noStrike">
                          <a:solidFill>
                            <a:srgbClr val="000080"/>
                          </a:solidFill>
                          <a:latin typeface="Helv"/>
                        </a:rPr>
                        <a:t> </a:t>
                      </a:r>
                    </a:p>
                  </a:txBody>
                  <a:tcPr marL="0" marR="0" marT="0" marB="0" anchor="b">
                    <a:lnL w="12700" cap="flat" cmpd="sng" algn="ctr">
                      <a:solidFill>
                        <a:srgbClr val="000000"/>
                      </a:solidFill>
                      <a:prstDash val="solid"/>
                      <a:round/>
                      <a:headEnd type="none" w="med" len="med"/>
                      <a:tailEnd type="none" w="med" len="med"/>
                    </a:lnL>
                    <a:lnR>
                      <a:noFill/>
                    </a:lnR>
                    <a:lnT>
                      <a:noFill/>
                    </a:lnT>
                    <a:lnB>
                      <a:noFill/>
                    </a:lnB>
                    <a:solidFill>
                      <a:srgbClr val="FFFF00"/>
                    </a:solidFill>
                  </a:tcPr>
                </a:tc>
                <a:tc>
                  <a:txBody>
                    <a:bodyPr/>
                    <a:lstStyle/>
                    <a:p>
                      <a:pPr algn="ctr" fontAlgn="b"/>
                      <a:r>
                        <a:rPr lang="en-US" sz="1050" b="0" i="0" u="none" strike="noStrike">
                          <a:solidFill>
                            <a:srgbClr val="000080"/>
                          </a:solidFill>
                          <a:latin typeface="Helv"/>
                        </a:rPr>
                        <a:t> </a:t>
                      </a:r>
                    </a:p>
                  </a:txBody>
                  <a:tcPr marL="0" marR="0" marT="0" marB="0" anchor="b">
                    <a:lnL>
                      <a:noFill/>
                    </a:lnL>
                    <a:lnR>
                      <a:noFill/>
                    </a:lnR>
                    <a:lnT>
                      <a:noFill/>
                    </a:lnT>
                    <a:lnB>
                      <a:noFill/>
                    </a:lnB>
                    <a:solidFill>
                      <a:srgbClr val="FFFF00"/>
                    </a:solidFill>
                  </a:tcPr>
                </a:tc>
                <a:tc>
                  <a:txBody>
                    <a:bodyPr/>
                    <a:lstStyle/>
                    <a:p>
                      <a:pPr algn="l" fontAlgn="b"/>
                      <a:r>
                        <a:rPr lang="en-US" sz="1050" b="0" i="0" u="none" strike="noStrike">
                          <a:solidFill>
                            <a:srgbClr val="000080"/>
                          </a:solidFill>
                          <a:latin typeface="Helv"/>
                        </a:rPr>
                        <a:t> </a:t>
                      </a:r>
                    </a:p>
                  </a:txBody>
                  <a:tcPr marL="0" marR="0" marT="0" marB="0" anchor="b">
                    <a:lnL>
                      <a:noFill/>
                    </a:lnL>
                    <a:lnR w="6350" cap="flat" cmpd="sng" algn="ctr">
                      <a:solidFill>
                        <a:srgbClr val="000000"/>
                      </a:solidFill>
                      <a:prstDash val="solid"/>
                      <a:round/>
                      <a:headEnd type="none" w="med" len="med"/>
                      <a:tailEnd type="none" w="med" len="med"/>
                    </a:lnR>
                    <a:lnT>
                      <a:noFill/>
                    </a:lnT>
                    <a:lnB>
                      <a:noFill/>
                    </a:lnB>
                    <a:solidFill>
                      <a:srgbClr val="FFFF00"/>
                    </a:solidFill>
                  </a:tcPr>
                </a:tc>
                <a:tc>
                  <a:txBody>
                    <a:bodyPr/>
                    <a:lstStyle/>
                    <a:p>
                      <a:pPr algn="l" fontAlgn="b"/>
                      <a:endParaRPr lang="en-US" sz="1050" b="0" i="0" u="none" strike="noStrike">
                        <a:latin typeface="Helv"/>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1050" b="0" i="0" u="none" strike="noStrike">
                          <a:solidFill>
                            <a:srgbClr val="000080"/>
                          </a:solidFill>
                          <a:latin typeface="Helv"/>
                        </a:rPr>
                        <a:t>gamma</a:t>
                      </a:r>
                    </a:p>
                  </a:txBody>
                  <a:tcPr marL="0" marR="0" marT="0" marB="0" anchor="b">
                    <a:lnL w="6350" cap="flat" cmpd="sng" algn="ctr">
                      <a:solidFill>
                        <a:srgbClr val="000000"/>
                      </a:solidFill>
                      <a:prstDash val="solid"/>
                      <a:round/>
                      <a:headEnd type="none" w="med" len="med"/>
                      <a:tailEnd type="none" w="med" len="med"/>
                    </a:lnL>
                    <a:lnR>
                      <a:noFill/>
                    </a:lnR>
                    <a:lnT>
                      <a:noFill/>
                    </a:lnT>
                    <a:lnB>
                      <a:noFill/>
                    </a:lnB>
                    <a:solidFill>
                      <a:srgbClr val="FFFF00"/>
                    </a:solidFill>
                  </a:tcPr>
                </a:tc>
                <a:tc>
                  <a:txBody>
                    <a:bodyPr/>
                    <a:lstStyle/>
                    <a:p>
                      <a:pPr algn="ctr" fontAlgn="b"/>
                      <a:r>
                        <a:rPr lang="en-US" sz="1050" b="0" i="0" u="none" strike="noStrike">
                          <a:solidFill>
                            <a:srgbClr val="000080"/>
                          </a:solidFill>
                          <a:latin typeface="Helv"/>
                        </a:rPr>
                        <a:t>1.1705</a:t>
                      </a:r>
                    </a:p>
                  </a:txBody>
                  <a:tcPr marL="0" marR="0" marT="0" marB="0" anchor="b">
                    <a:lnL>
                      <a:noFill/>
                    </a:lnL>
                    <a:lnR>
                      <a:noFill/>
                    </a:lnR>
                    <a:lnT>
                      <a:noFill/>
                    </a:lnT>
                    <a:lnB>
                      <a:noFill/>
                    </a:lnB>
                    <a:solidFill>
                      <a:srgbClr val="FFFF00"/>
                    </a:solidFill>
                  </a:tcPr>
                </a:tc>
                <a:tc>
                  <a:txBody>
                    <a:bodyPr/>
                    <a:lstStyle/>
                    <a:p>
                      <a:pPr algn="l" fontAlgn="b"/>
                      <a:r>
                        <a:rPr lang="en-US" sz="1050" b="0" i="0" u="none" strike="noStrike">
                          <a:solidFill>
                            <a:srgbClr val="000080"/>
                          </a:solidFill>
                          <a:latin typeface="Helv"/>
                        </a:rPr>
                        <a:t> </a:t>
                      </a:r>
                    </a:p>
                  </a:txBody>
                  <a:tcPr marL="0" marR="0" marT="0" marB="0" anchor="b">
                    <a:lnL>
                      <a:noFill/>
                    </a:lnL>
                    <a:lnR w="12700" cap="flat" cmpd="sng" algn="ctr">
                      <a:solidFill>
                        <a:srgbClr val="000000"/>
                      </a:solidFill>
                      <a:prstDash val="solid"/>
                      <a:round/>
                      <a:headEnd type="none" w="med" len="med"/>
                      <a:tailEnd type="none" w="med" len="med"/>
                    </a:lnR>
                    <a:lnT>
                      <a:noFill/>
                    </a:lnT>
                    <a:lnB>
                      <a:noFill/>
                    </a:lnB>
                    <a:solidFill>
                      <a:srgbClr val="FFFF00"/>
                    </a:solidFill>
                  </a:tcPr>
                </a:tc>
              </a:tr>
              <a:tr h="178191">
                <a:tc>
                  <a:txBody>
                    <a:bodyPr/>
                    <a:lstStyle/>
                    <a:p>
                      <a:pPr algn="l" fontAlgn="b"/>
                      <a:r>
                        <a:rPr lang="en-US" sz="1050" b="0" i="0" u="none" strike="noStrike">
                          <a:solidFill>
                            <a:srgbClr val="000080"/>
                          </a:solidFill>
                          <a:latin typeface="Helv"/>
                        </a:rPr>
                        <a:t> </a:t>
                      </a:r>
                    </a:p>
                  </a:txBody>
                  <a:tcPr marL="0" marR="0" marT="0" marB="0" anchor="b">
                    <a:lnL w="1270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en-US" sz="1050" b="0" i="0" u="none" strike="noStrike">
                          <a:solidFill>
                            <a:srgbClr val="000080"/>
                          </a:solidFill>
                          <a:latin typeface="Helv"/>
                        </a:rPr>
                        <a:t> </a:t>
                      </a:r>
                    </a:p>
                  </a:txBody>
                  <a:tcPr marL="0" marR="0" marT="0" marB="0" anchor="b">
                    <a:lnL>
                      <a:noFill/>
                    </a:lnL>
                    <a:lnR>
                      <a:noFill/>
                    </a:lnR>
                    <a:lnT>
                      <a:noFill/>
                    </a:lnT>
                    <a:lnB w="6350" cap="flat" cmpd="sng" algn="ctr">
                      <a:solidFill>
                        <a:srgbClr val="000000"/>
                      </a:solidFill>
                      <a:prstDash val="solid"/>
                      <a:round/>
                      <a:headEnd type="none" w="med" len="med"/>
                      <a:tailEnd type="none" w="med" len="med"/>
                    </a:lnB>
                    <a:solidFill>
                      <a:srgbClr val="FFFF00"/>
                    </a:solidFill>
                  </a:tcPr>
                </a:tc>
                <a:tc>
                  <a:txBody>
                    <a:bodyPr/>
                    <a:lstStyle/>
                    <a:p>
                      <a:pPr algn="l" fontAlgn="b"/>
                      <a:r>
                        <a:rPr lang="en-US" sz="1050" b="0" i="0" u="none" strike="noStrike">
                          <a:solidFill>
                            <a:srgbClr val="000080"/>
                          </a:solidFill>
                          <a:latin typeface="Helv"/>
                        </a:rPr>
                        <a:t> </a:t>
                      </a:r>
                    </a:p>
                  </a:txBody>
                  <a:tcPr marL="0" marR="0" marT="0"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FF00"/>
                    </a:solidFill>
                  </a:tcPr>
                </a:tc>
                <a:tc>
                  <a:txBody>
                    <a:bodyPr/>
                    <a:lstStyle/>
                    <a:p>
                      <a:pPr algn="l" fontAlgn="b"/>
                      <a:endParaRPr lang="en-US" sz="1050" b="0" i="0" u="none" strike="noStrike">
                        <a:latin typeface="Helv"/>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1050" b="0" i="0" u="none" strike="noStrike">
                          <a:solidFill>
                            <a:srgbClr val="000080"/>
                          </a:solidFill>
                          <a:latin typeface="Helv"/>
                        </a:rPr>
                        <a:t>beta*gamma</a:t>
                      </a:r>
                    </a:p>
                  </a:txBody>
                  <a:tcPr marL="0" marR="0" marT="0" marB="0" anchor="b">
                    <a:lnL w="6350" cap="flat" cmpd="sng" algn="ctr">
                      <a:solidFill>
                        <a:srgbClr val="000000"/>
                      </a:solidFill>
                      <a:prstDash val="solid"/>
                      <a:round/>
                      <a:headEnd type="none" w="med" len="med"/>
                      <a:tailEnd type="none" w="med" len="med"/>
                    </a:lnL>
                    <a:lnR>
                      <a:noFill/>
                    </a:lnR>
                    <a:lnT>
                      <a:noFill/>
                    </a:lnT>
                    <a:lnB>
                      <a:noFill/>
                    </a:lnB>
                    <a:solidFill>
                      <a:srgbClr val="FFFF00"/>
                    </a:solidFill>
                  </a:tcPr>
                </a:tc>
                <a:tc>
                  <a:txBody>
                    <a:bodyPr/>
                    <a:lstStyle/>
                    <a:p>
                      <a:pPr algn="ctr" fontAlgn="b"/>
                      <a:r>
                        <a:rPr lang="en-US" sz="1050" b="0" i="0" u="none" strike="noStrike">
                          <a:solidFill>
                            <a:srgbClr val="000080"/>
                          </a:solidFill>
                          <a:latin typeface="Helv"/>
                        </a:rPr>
                        <a:t>0.6084</a:t>
                      </a:r>
                    </a:p>
                  </a:txBody>
                  <a:tcPr marL="0" marR="0" marT="0" marB="0" anchor="b">
                    <a:lnL>
                      <a:noFill/>
                    </a:lnL>
                    <a:lnR>
                      <a:noFill/>
                    </a:lnR>
                    <a:lnT>
                      <a:noFill/>
                    </a:lnT>
                    <a:lnB>
                      <a:noFill/>
                    </a:lnB>
                    <a:solidFill>
                      <a:srgbClr val="FFFF00"/>
                    </a:solidFill>
                  </a:tcPr>
                </a:tc>
                <a:tc>
                  <a:txBody>
                    <a:bodyPr/>
                    <a:lstStyle/>
                    <a:p>
                      <a:pPr algn="l" fontAlgn="b"/>
                      <a:r>
                        <a:rPr lang="en-US" sz="1050" b="0" i="0" u="none" strike="noStrike">
                          <a:solidFill>
                            <a:srgbClr val="000080"/>
                          </a:solidFill>
                          <a:latin typeface="Helv"/>
                        </a:rPr>
                        <a:t> </a:t>
                      </a:r>
                    </a:p>
                  </a:txBody>
                  <a:tcPr marL="0" marR="0" marT="0" marB="0" anchor="b">
                    <a:lnL>
                      <a:noFill/>
                    </a:lnL>
                    <a:lnR w="12700" cap="flat" cmpd="sng" algn="ctr">
                      <a:solidFill>
                        <a:srgbClr val="000000"/>
                      </a:solidFill>
                      <a:prstDash val="solid"/>
                      <a:round/>
                      <a:headEnd type="none" w="med" len="med"/>
                      <a:tailEnd type="none" w="med" len="med"/>
                    </a:lnR>
                    <a:lnT>
                      <a:noFill/>
                    </a:lnT>
                    <a:lnB>
                      <a:noFill/>
                    </a:lnB>
                    <a:solidFill>
                      <a:srgbClr val="FFFF00"/>
                    </a:solidFill>
                  </a:tcPr>
                </a:tc>
              </a:tr>
              <a:tr h="178191">
                <a:tc rowSpan="2">
                  <a:txBody>
                    <a:bodyPr/>
                    <a:lstStyle/>
                    <a:p>
                      <a:pPr algn="l" fontAlgn="ctr"/>
                      <a:r>
                        <a:rPr lang="en-US" sz="1050" b="1" i="0" u="none" strike="noStrike">
                          <a:solidFill>
                            <a:srgbClr val="000080"/>
                          </a:solidFill>
                          <a:latin typeface="Helv"/>
                        </a:rPr>
                        <a:t>Required deflexion </a:t>
                      </a:r>
                    </a:p>
                  </a:txBody>
                  <a:tcPr marL="0" marR="0" marT="0" marB="0" anchor="ctr">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rowSpan="2">
                  <a:txBody>
                    <a:bodyPr/>
                    <a:lstStyle/>
                    <a:p>
                      <a:pPr algn="ctr" fontAlgn="ctr"/>
                      <a:r>
                        <a:rPr lang="en-US" sz="1050" b="1" i="0" u="none" strike="noStrike">
                          <a:solidFill>
                            <a:srgbClr val="000080"/>
                          </a:solidFill>
                          <a:latin typeface="Helv"/>
                        </a:rPr>
                        <a:t>72</a:t>
                      </a: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rowSpan="2">
                  <a:txBody>
                    <a:bodyPr/>
                    <a:lstStyle/>
                    <a:p>
                      <a:pPr algn="ctr" fontAlgn="ctr"/>
                      <a:r>
                        <a:rPr lang="en-US" sz="1050" b="1" i="0" u="none" strike="noStrike">
                          <a:solidFill>
                            <a:srgbClr val="000080"/>
                          </a:solidFill>
                          <a:latin typeface="Helv"/>
                        </a:rPr>
                        <a:t>mrad</a:t>
                      </a: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b"/>
                      <a:endParaRPr lang="en-US" sz="1050" b="0" i="0" u="none" strike="noStrike" dirty="0">
                        <a:latin typeface="Helv"/>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1050" b="0" i="0" u="none" strike="noStrike">
                          <a:solidFill>
                            <a:srgbClr val="000080"/>
                          </a:solidFill>
                          <a:latin typeface="Helv"/>
                        </a:rPr>
                        <a:t>Brho</a:t>
                      </a:r>
                    </a:p>
                  </a:txBody>
                  <a:tcPr marL="0" marR="0" marT="0" marB="0" anchor="b">
                    <a:lnL w="6350" cap="flat" cmpd="sng" algn="ctr">
                      <a:solidFill>
                        <a:srgbClr val="000000"/>
                      </a:solidFill>
                      <a:prstDash val="solid"/>
                      <a:round/>
                      <a:headEnd type="none" w="med" len="med"/>
                      <a:tailEnd type="none" w="med" len="med"/>
                    </a:lnL>
                    <a:lnR>
                      <a:noFill/>
                    </a:lnR>
                    <a:lnT>
                      <a:noFill/>
                    </a:lnT>
                    <a:lnB>
                      <a:noFill/>
                    </a:lnB>
                    <a:solidFill>
                      <a:srgbClr val="FFFF00"/>
                    </a:solidFill>
                  </a:tcPr>
                </a:tc>
                <a:tc>
                  <a:txBody>
                    <a:bodyPr/>
                    <a:lstStyle/>
                    <a:p>
                      <a:pPr algn="ctr" fontAlgn="b"/>
                      <a:r>
                        <a:rPr lang="en-US" sz="1050" b="0" i="0" u="none" strike="noStrike">
                          <a:solidFill>
                            <a:srgbClr val="000080"/>
                          </a:solidFill>
                          <a:latin typeface="Helv"/>
                        </a:rPr>
                        <a:t>1.9040</a:t>
                      </a:r>
                    </a:p>
                  </a:txBody>
                  <a:tcPr marL="0" marR="0" marT="0" marB="0" anchor="b">
                    <a:lnL>
                      <a:noFill/>
                    </a:lnL>
                    <a:lnR>
                      <a:noFill/>
                    </a:lnR>
                    <a:lnT>
                      <a:noFill/>
                    </a:lnT>
                    <a:lnB>
                      <a:noFill/>
                    </a:lnB>
                    <a:solidFill>
                      <a:srgbClr val="FFFF00"/>
                    </a:solidFill>
                  </a:tcPr>
                </a:tc>
                <a:tc>
                  <a:txBody>
                    <a:bodyPr/>
                    <a:lstStyle/>
                    <a:p>
                      <a:pPr algn="l" fontAlgn="b"/>
                      <a:r>
                        <a:rPr lang="en-US" sz="1050" b="0" i="0" u="none" strike="noStrike">
                          <a:solidFill>
                            <a:srgbClr val="000080"/>
                          </a:solidFill>
                          <a:latin typeface="Helv"/>
                        </a:rPr>
                        <a:t>Tm</a:t>
                      </a:r>
                    </a:p>
                  </a:txBody>
                  <a:tcPr marL="0" marR="0" marT="0" marB="0" anchor="b">
                    <a:lnL>
                      <a:noFill/>
                    </a:lnL>
                    <a:lnR w="12700" cap="flat" cmpd="sng" algn="ctr">
                      <a:solidFill>
                        <a:srgbClr val="000000"/>
                      </a:solidFill>
                      <a:prstDash val="solid"/>
                      <a:round/>
                      <a:headEnd type="none" w="med" len="med"/>
                      <a:tailEnd type="none" w="med" len="med"/>
                    </a:lnR>
                    <a:lnT>
                      <a:noFill/>
                    </a:lnT>
                    <a:lnB>
                      <a:noFill/>
                    </a:lnB>
                    <a:solidFill>
                      <a:srgbClr val="FFFF00"/>
                    </a:solidFill>
                  </a:tcPr>
                </a:tc>
              </a:tr>
              <a:tr h="178191">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l" fontAlgn="b"/>
                      <a:endParaRPr lang="en-US" sz="1050" b="0" i="0" u="none" strike="noStrike">
                        <a:latin typeface="Helv"/>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1050" b="0" i="0" u="none" strike="noStrike">
                          <a:solidFill>
                            <a:srgbClr val="000080"/>
                          </a:solidFill>
                          <a:latin typeface="Helv"/>
                        </a:rPr>
                        <a:t>Rho</a:t>
                      </a:r>
                    </a:p>
                  </a:txBody>
                  <a:tcPr marL="0" marR="0" marT="0"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en-US" sz="1050" b="0" i="0" u="none" strike="noStrike">
                          <a:solidFill>
                            <a:srgbClr val="000080"/>
                          </a:solidFill>
                          <a:latin typeface="Helv"/>
                        </a:rPr>
                        <a:t>5.490</a:t>
                      </a:r>
                    </a:p>
                  </a:txBody>
                  <a:tcPr marL="0" marR="0" marT="0" marB="0" anchor="b">
                    <a:lnL>
                      <a:noFill/>
                    </a:lnL>
                    <a:lnR>
                      <a:noFill/>
                    </a:lnR>
                    <a:lnT>
                      <a:noFill/>
                    </a:lnT>
                    <a:lnB w="6350" cap="flat" cmpd="sng" algn="ctr">
                      <a:solidFill>
                        <a:srgbClr val="000000"/>
                      </a:solidFill>
                      <a:prstDash val="solid"/>
                      <a:round/>
                      <a:headEnd type="none" w="med" len="med"/>
                      <a:tailEnd type="none" w="med" len="med"/>
                    </a:lnB>
                    <a:solidFill>
                      <a:srgbClr val="FFFF00"/>
                    </a:solidFill>
                  </a:tcPr>
                </a:tc>
                <a:tc>
                  <a:txBody>
                    <a:bodyPr/>
                    <a:lstStyle/>
                    <a:p>
                      <a:pPr algn="l" fontAlgn="b"/>
                      <a:r>
                        <a:rPr lang="en-US" sz="1050" b="0" i="0" u="none" strike="noStrike">
                          <a:solidFill>
                            <a:srgbClr val="000080"/>
                          </a:solidFill>
                          <a:latin typeface="Helv"/>
                        </a:rPr>
                        <a:t>m </a:t>
                      </a:r>
                    </a:p>
                  </a:txBody>
                  <a:tcPr marL="0" marR="0" marT="0" marB="0" anchor="b">
                    <a:lnL>
                      <a:noFill/>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FF00"/>
                    </a:solidFill>
                  </a:tcPr>
                </a:tc>
              </a:tr>
              <a:tr h="178191">
                <a:tc>
                  <a:txBody>
                    <a:bodyPr/>
                    <a:lstStyle/>
                    <a:p>
                      <a:pPr algn="l" fontAlgn="b"/>
                      <a:r>
                        <a:rPr lang="en-US" sz="1050" b="1" i="0" u="none" strike="noStrike">
                          <a:solidFill>
                            <a:srgbClr val="FFFF00"/>
                          </a:solidFill>
                          <a:latin typeface="Helv"/>
                        </a:rPr>
                        <a:t>Septum thickness</a:t>
                      </a:r>
                    </a:p>
                  </a:txBody>
                  <a:tcPr marL="0" marR="0" marT="0"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3333CC"/>
                    </a:solidFill>
                  </a:tcPr>
                </a:tc>
                <a:tc>
                  <a:txBody>
                    <a:bodyPr/>
                    <a:lstStyle/>
                    <a:p>
                      <a:pPr algn="ctr" fontAlgn="b"/>
                      <a:r>
                        <a:rPr lang="en-US" sz="1050" b="1" i="0" u="none" strike="noStrike">
                          <a:solidFill>
                            <a:srgbClr val="FFFF00"/>
                          </a:solidFill>
                          <a:latin typeface="Helv"/>
                        </a:rPr>
                        <a:t>10</a:t>
                      </a:r>
                    </a:p>
                  </a:txBody>
                  <a:tcPr marL="0" marR="0" marT="0" marB="0" anchor="b">
                    <a:lnL>
                      <a:noFill/>
                    </a:lnL>
                    <a:lnR>
                      <a:noFill/>
                    </a:lnR>
                    <a:lnT w="6350" cap="flat" cmpd="sng" algn="ctr">
                      <a:solidFill>
                        <a:srgbClr val="000000"/>
                      </a:solidFill>
                      <a:prstDash val="solid"/>
                      <a:round/>
                      <a:headEnd type="none" w="med" len="med"/>
                      <a:tailEnd type="none" w="med" len="med"/>
                    </a:lnT>
                    <a:lnB>
                      <a:noFill/>
                    </a:lnB>
                    <a:solidFill>
                      <a:srgbClr val="3333CC"/>
                    </a:solidFill>
                  </a:tcPr>
                </a:tc>
                <a:tc>
                  <a:txBody>
                    <a:bodyPr/>
                    <a:lstStyle/>
                    <a:p>
                      <a:pPr algn="l" fontAlgn="b"/>
                      <a:r>
                        <a:rPr lang="en-US" sz="1050" b="1" i="0" u="none" strike="noStrike">
                          <a:solidFill>
                            <a:srgbClr val="FFFF00"/>
                          </a:solidFill>
                          <a:latin typeface="Helv"/>
                        </a:rPr>
                        <a:t>mm</a:t>
                      </a:r>
                    </a:p>
                  </a:txBody>
                  <a:tcPr marL="0" marR="0" marT="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3333CC"/>
                    </a:solidFill>
                  </a:tcPr>
                </a:tc>
                <a:tc>
                  <a:txBody>
                    <a:bodyPr/>
                    <a:lstStyle/>
                    <a:p>
                      <a:pPr algn="l" fontAlgn="b"/>
                      <a:endParaRPr lang="en-US" sz="1050" b="0" i="0" u="none" strike="noStrike">
                        <a:latin typeface="Helv"/>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1050" b="1" i="0" u="none" strike="noStrike">
                          <a:solidFill>
                            <a:srgbClr val="FFFF00"/>
                          </a:solidFill>
                          <a:latin typeface="Helv"/>
                        </a:rPr>
                        <a:t>Intergrated field   BdL</a:t>
                      </a:r>
                    </a:p>
                  </a:txBody>
                  <a:tcPr marL="0" marR="0" marT="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3333CC"/>
                    </a:solidFill>
                  </a:tcPr>
                </a:tc>
                <a:tc>
                  <a:txBody>
                    <a:bodyPr/>
                    <a:lstStyle/>
                    <a:p>
                      <a:pPr algn="ctr" fontAlgn="b"/>
                      <a:r>
                        <a:rPr lang="en-US" sz="1050" b="1" i="0" u="none" strike="noStrike">
                          <a:solidFill>
                            <a:srgbClr val="FFFF00"/>
                          </a:solidFill>
                          <a:latin typeface="Helv"/>
                        </a:rPr>
                        <a:t>0.137</a:t>
                      </a:r>
                    </a:p>
                  </a:txBody>
                  <a:tcPr marL="0" marR="0" marT="0" marB="0" anchor="b">
                    <a:lnL>
                      <a:noFill/>
                    </a:lnL>
                    <a:lnR>
                      <a:noFill/>
                    </a:lnR>
                    <a:lnT w="6350" cap="flat" cmpd="sng" algn="ctr">
                      <a:solidFill>
                        <a:srgbClr val="000000"/>
                      </a:solidFill>
                      <a:prstDash val="solid"/>
                      <a:round/>
                      <a:headEnd type="none" w="med" len="med"/>
                      <a:tailEnd type="none" w="med" len="med"/>
                    </a:lnT>
                    <a:lnB>
                      <a:noFill/>
                    </a:lnB>
                    <a:solidFill>
                      <a:srgbClr val="3333CC"/>
                    </a:solidFill>
                  </a:tcPr>
                </a:tc>
                <a:tc>
                  <a:txBody>
                    <a:bodyPr/>
                    <a:lstStyle/>
                    <a:p>
                      <a:pPr algn="l" fontAlgn="b"/>
                      <a:r>
                        <a:rPr lang="en-US" sz="1050" b="1" i="0" u="none" strike="noStrike">
                          <a:solidFill>
                            <a:srgbClr val="FFFF00"/>
                          </a:solidFill>
                          <a:latin typeface="Helv"/>
                        </a:rPr>
                        <a:t>T.m</a:t>
                      </a:r>
                    </a:p>
                  </a:txBody>
                  <a:tcPr marL="0" marR="0" marT="0" marB="0" anchor="b">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3333CC"/>
                    </a:solidFill>
                  </a:tcPr>
                </a:tc>
              </a:tr>
              <a:tr h="178191">
                <a:tc>
                  <a:txBody>
                    <a:bodyPr/>
                    <a:lstStyle/>
                    <a:p>
                      <a:pPr algn="l" fontAlgn="b"/>
                      <a:r>
                        <a:rPr lang="en-US" sz="1050" b="0" i="0" u="none" strike="noStrike">
                          <a:solidFill>
                            <a:srgbClr val="FFFF00"/>
                          </a:solidFill>
                          <a:latin typeface="Helv"/>
                        </a:rPr>
                        <a:t>Gap Heigth</a:t>
                      </a:r>
                    </a:p>
                  </a:txBody>
                  <a:tcPr marL="0" marR="0" marT="0" marB="0" anchor="b">
                    <a:lnL w="12700" cap="flat" cmpd="sng" algn="ctr">
                      <a:solidFill>
                        <a:srgbClr val="000000"/>
                      </a:solidFill>
                      <a:prstDash val="solid"/>
                      <a:round/>
                      <a:headEnd type="none" w="med" len="med"/>
                      <a:tailEnd type="none" w="med" len="med"/>
                    </a:lnL>
                    <a:lnR>
                      <a:noFill/>
                    </a:lnR>
                    <a:lnT>
                      <a:noFill/>
                    </a:lnT>
                    <a:lnB>
                      <a:noFill/>
                    </a:lnB>
                    <a:solidFill>
                      <a:srgbClr val="3333CC"/>
                    </a:solidFill>
                  </a:tcPr>
                </a:tc>
                <a:tc>
                  <a:txBody>
                    <a:bodyPr/>
                    <a:lstStyle/>
                    <a:p>
                      <a:pPr algn="ctr" fontAlgn="b"/>
                      <a:r>
                        <a:rPr lang="en-US" sz="1050" b="0" i="0" u="none" strike="noStrike">
                          <a:solidFill>
                            <a:srgbClr val="FFFF00"/>
                          </a:solidFill>
                          <a:latin typeface="Helv"/>
                        </a:rPr>
                        <a:t>80</a:t>
                      </a:r>
                    </a:p>
                  </a:txBody>
                  <a:tcPr marL="0" marR="0" marT="0" marB="0" anchor="b">
                    <a:lnL>
                      <a:noFill/>
                    </a:lnL>
                    <a:lnR>
                      <a:noFill/>
                    </a:lnR>
                    <a:lnT>
                      <a:noFill/>
                    </a:lnT>
                    <a:lnB>
                      <a:noFill/>
                    </a:lnB>
                    <a:solidFill>
                      <a:srgbClr val="3333CC"/>
                    </a:solidFill>
                  </a:tcPr>
                </a:tc>
                <a:tc>
                  <a:txBody>
                    <a:bodyPr/>
                    <a:lstStyle/>
                    <a:p>
                      <a:pPr algn="l" fontAlgn="b"/>
                      <a:r>
                        <a:rPr lang="en-US" sz="1050" b="0" i="0" u="none" strike="noStrike">
                          <a:solidFill>
                            <a:srgbClr val="FFFF00"/>
                          </a:solidFill>
                          <a:latin typeface="Helv"/>
                        </a:rPr>
                        <a:t>mm</a:t>
                      </a:r>
                    </a:p>
                  </a:txBody>
                  <a:tcPr marL="0" marR="0" marT="0" marB="0" anchor="b">
                    <a:lnL>
                      <a:noFill/>
                    </a:lnL>
                    <a:lnR w="6350" cap="flat" cmpd="sng" algn="ctr">
                      <a:solidFill>
                        <a:srgbClr val="000000"/>
                      </a:solidFill>
                      <a:prstDash val="solid"/>
                      <a:round/>
                      <a:headEnd type="none" w="med" len="med"/>
                      <a:tailEnd type="none" w="med" len="med"/>
                    </a:lnR>
                    <a:lnT>
                      <a:noFill/>
                    </a:lnT>
                    <a:lnB>
                      <a:noFill/>
                    </a:lnB>
                    <a:solidFill>
                      <a:srgbClr val="3333CC"/>
                    </a:solidFill>
                  </a:tcPr>
                </a:tc>
                <a:tc>
                  <a:txBody>
                    <a:bodyPr/>
                    <a:lstStyle/>
                    <a:p>
                      <a:pPr algn="l" fontAlgn="b"/>
                      <a:endParaRPr lang="en-US" sz="1050" b="0" i="0" u="none" strike="noStrike">
                        <a:latin typeface="Helv"/>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1050" b="1" i="0" u="none" strike="noStrike">
                          <a:solidFill>
                            <a:srgbClr val="FFFF00"/>
                          </a:solidFill>
                          <a:latin typeface="Helv"/>
                        </a:rPr>
                        <a:t>Induction in gap</a:t>
                      </a:r>
                    </a:p>
                  </a:txBody>
                  <a:tcPr marL="0" marR="0" marT="0" marB="0" anchor="b">
                    <a:lnL w="6350" cap="flat" cmpd="sng" algn="ctr">
                      <a:solidFill>
                        <a:srgbClr val="000000"/>
                      </a:solidFill>
                      <a:prstDash val="solid"/>
                      <a:round/>
                      <a:headEnd type="none" w="med" len="med"/>
                      <a:tailEnd type="none" w="med" len="med"/>
                    </a:lnL>
                    <a:lnR>
                      <a:noFill/>
                    </a:lnR>
                    <a:lnT>
                      <a:noFill/>
                    </a:lnT>
                    <a:lnB>
                      <a:noFill/>
                    </a:lnB>
                    <a:solidFill>
                      <a:srgbClr val="3333CC"/>
                    </a:solidFill>
                  </a:tcPr>
                </a:tc>
                <a:tc>
                  <a:txBody>
                    <a:bodyPr/>
                    <a:lstStyle/>
                    <a:p>
                      <a:pPr algn="ctr" fontAlgn="b"/>
                      <a:r>
                        <a:rPr lang="en-US" sz="1050" b="1" i="0" u="none" strike="noStrike">
                          <a:solidFill>
                            <a:srgbClr val="FFFF00"/>
                          </a:solidFill>
                          <a:latin typeface="Helv"/>
                        </a:rPr>
                        <a:t>0.347</a:t>
                      </a:r>
                    </a:p>
                  </a:txBody>
                  <a:tcPr marL="0" marR="0" marT="0" marB="0" anchor="b">
                    <a:lnL>
                      <a:noFill/>
                    </a:lnL>
                    <a:lnR>
                      <a:noFill/>
                    </a:lnR>
                    <a:lnT>
                      <a:noFill/>
                    </a:lnT>
                    <a:lnB>
                      <a:noFill/>
                    </a:lnB>
                    <a:solidFill>
                      <a:srgbClr val="3333CC"/>
                    </a:solidFill>
                  </a:tcPr>
                </a:tc>
                <a:tc>
                  <a:txBody>
                    <a:bodyPr/>
                    <a:lstStyle/>
                    <a:p>
                      <a:pPr algn="l" fontAlgn="b"/>
                      <a:r>
                        <a:rPr lang="en-US" sz="1050" b="1" i="0" u="none" strike="noStrike">
                          <a:solidFill>
                            <a:srgbClr val="FFFF00"/>
                          </a:solidFill>
                          <a:latin typeface="Helv"/>
                        </a:rPr>
                        <a:t>T</a:t>
                      </a:r>
                    </a:p>
                  </a:txBody>
                  <a:tcPr marL="0" marR="0" marT="0" marB="0" anchor="b">
                    <a:lnL>
                      <a:noFill/>
                    </a:lnL>
                    <a:lnR w="12700" cap="flat" cmpd="sng" algn="ctr">
                      <a:solidFill>
                        <a:srgbClr val="000000"/>
                      </a:solidFill>
                      <a:prstDash val="solid"/>
                      <a:round/>
                      <a:headEnd type="none" w="med" len="med"/>
                      <a:tailEnd type="none" w="med" len="med"/>
                    </a:lnR>
                    <a:lnT>
                      <a:noFill/>
                    </a:lnT>
                    <a:lnB>
                      <a:noFill/>
                    </a:lnB>
                    <a:solidFill>
                      <a:srgbClr val="3333CC"/>
                    </a:solidFill>
                  </a:tcPr>
                </a:tc>
              </a:tr>
              <a:tr h="178191">
                <a:tc>
                  <a:txBody>
                    <a:bodyPr/>
                    <a:lstStyle/>
                    <a:p>
                      <a:pPr algn="l" fontAlgn="b"/>
                      <a:r>
                        <a:rPr lang="en-US" sz="1050" b="0" i="0" u="none" strike="noStrike">
                          <a:solidFill>
                            <a:srgbClr val="FFFF00"/>
                          </a:solidFill>
                          <a:latin typeface="Helv"/>
                        </a:rPr>
                        <a:t>Gap width</a:t>
                      </a:r>
                    </a:p>
                  </a:txBody>
                  <a:tcPr marL="0" marR="0" marT="0" marB="0" anchor="b">
                    <a:lnL w="12700" cap="flat" cmpd="sng" algn="ctr">
                      <a:solidFill>
                        <a:srgbClr val="000000"/>
                      </a:solidFill>
                      <a:prstDash val="solid"/>
                      <a:round/>
                      <a:headEnd type="none" w="med" len="med"/>
                      <a:tailEnd type="none" w="med" len="med"/>
                    </a:lnL>
                    <a:lnR>
                      <a:noFill/>
                    </a:lnR>
                    <a:lnT>
                      <a:noFill/>
                    </a:lnT>
                    <a:lnB>
                      <a:noFill/>
                    </a:lnB>
                    <a:solidFill>
                      <a:srgbClr val="3333CC"/>
                    </a:solidFill>
                  </a:tcPr>
                </a:tc>
                <a:tc>
                  <a:txBody>
                    <a:bodyPr/>
                    <a:lstStyle/>
                    <a:p>
                      <a:pPr algn="ctr" fontAlgn="b"/>
                      <a:r>
                        <a:rPr lang="en-US" sz="1050" b="0" i="0" u="none" strike="noStrike">
                          <a:solidFill>
                            <a:srgbClr val="FFFF00"/>
                          </a:solidFill>
                          <a:latin typeface="Helv"/>
                        </a:rPr>
                        <a:t>140</a:t>
                      </a:r>
                    </a:p>
                  </a:txBody>
                  <a:tcPr marL="0" marR="0" marT="0" marB="0" anchor="b">
                    <a:lnL>
                      <a:noFill/>
                    </a:lnL>
                    <a:lnR>
                      <a:noFill/>
                    </a:lnR>
                    <a:lnT>
                      <a:noFill/>
                    </a:lnT>
                    <a:lnB>
                      <a:noFill/>
                    </a:lnB>
                    <a:solidFill>
                      <a:srgbClr val="3333CC"/>
                    </a:solidFill>
                  </a:tcPr>
                </a:tc>
                <a:tc>
                  <a:txBody>
                    <a:bodyPr/>
                    <a:lstStyle/>
                    <a:p>
                      <a:pPr algn="l" fontAlgn="b"/>
                      <a:r>
                        <a:rPr lang="en-US" sz="1050" b="0" i="0" u="none" strike="noStrike">
                          <a:solidFill>
                            <a:srgbClr val="FFFF00"/>
                          </a:solidFill>
                          <a:latin typeface="Helv"/>
                        </a:rPr>
                        <a:t>mm</a:t>
                      </a:r>
                    </a:p>
                  </a:txBody>
                  <a:tcPr marL="0" marR="0" marT="0" marB="0" anchor="b">
                    <a:lnL>
                      <a:noFill/>
                    </a:lnL>
                    <a:lnR w="6350" cap="flat" cmpd="sng" algn="ctr">
                      <a:solidFill>
                        <a:srgbClr val="000000"/>
                      </a:solidFill>
                      <a:prstDash val="solid"/>
                      <a:round/>
                      <a:headEnd type="none" w="med" len="med"/>
                      <a:tailEnd type="none" w="med" len="med"/>
                    </a:lnR>
                    <a:lnT>
                      <a:noFill/>
                    </a:lnT>
                    <a:lnB>
                      <a:noFill/>
                    </a:lnB>
                    <a:solidFill>
                      <a:srgbClr val="3333CC"/>
                    </a:solidFill>
                  </a:tcPr>
                </a:tc>
                <a:tc>
                  <a:txBody>
                    <a:bodyPr/>
                    <a:lstStyle/>
                    <a:p>
                      <a:pPr algn="l" fontAlgn="b"/>
                      <a:endParaRPr lang="en-US" sz="1050" b="0" i="0" u="none" strike="noStrike">
                        <a:latin typeface="Helv"/>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1050" b="0" i="0" u="none" strike="noStrike">
                          <a:solidFill>
                            <a:srgbClr val="FFFF00"/>
                          </a:solidFill>
                          <a:latin typeface="Helv"/>
                        </a:rPr>
                        <a:t>Magnetic field   H=B/uo</a:t>
                      </a:r>
                    </a:p>
                  </a:txBody>
                  <a:tcPr marL="0" marR="0" marT="0" marB="0" anchor="b">
                    <a:lnL w="6350" cap="flat" cmpd="sng" algn="ctr">
                      <a:solidFill>
                        <a:srgbClr val="000000"/>
                      </a:solidFill>
                      <a:prstDash val="solid"/>
                      <a:round/>
                      <a:headEnd type="none" w="med" len="med"/>
                      <a:tailEnd type="none" w="med" len="med"/>
                    </a:lnL>
                    <a:lnR>
                      <a:noFill/>
                    </a:lnR>
                    <a:lnT>
                      <a:noFill/>
                    </a:lnT>
                    <a:lnB>
                      <a:noFill/>
                    </a:lnB>
                    <a:solidFill>
                      <a:srgbClr val="3333CC"/>
                    </a:solidFill>
                  </a:tcPr>
                </a:tc>
                <a:tc>
                  <a:txBody>
                    <a:bodyPr/>
                    <a:lstStyle/>
                    <a:p>
                      <a:pPr algn="ctr" fontAlgn="b"/>
                      <a:r>
                        <a:rPr lang="en-US" sz="1050" b="0" i="0" u="none" strike="noStrike">
                          <a:solidFill>
                            <a:srgbClr val="FFFF00"/>
                          </a:solidFill>
                          <a:latin typeface="Helv"/>
                        </a:rPr>
                        <a:t>2.76E+05</a:t>
                      </a:r>
                    </a:p>
                  </a:txBody>
                  <a:tcPr marL="0" marR="0" marT="0" marB="0" anchor="b">
                    <a:lnL>
                      <a:noFill/>
                    </a:lnL>
                    <a:lnR>
                      <a:noFill/>
                    </a:lnR>
                    <a:lnT>
                      <a:noFill/>
                    </a:lnT>
                    <a:lnB>
                      <a:noFill/>
                    </a:lnB>
                    <a:solidFill>
                      <a:srgbClr val="3333CC"/>
                    </a:solidFill>
                  </a:tcPr>
                </a:tc>
                <a:tc>
                  <a:txBody>
                    <a:bodyPr/>
                    <a:lstStyle/>
                    <a:p>
                      <a:pPr algn="l" fontAlgn="b"/>
                      <a:r>
                        <a:rPr lang="en-US" sz="1050" b="0" i="0" u="none" strike="noStrike">
                          <a:solidFill>
                            <a:srgbClr val="FFFF00"/>
                          </a:solidFill>
                          <a:latin typeface="Helv"/>
                        </a:rPr>
                        <a:t>A/m</a:t>
                      </a:r>
                    </a:p>
                  </a:txBody>
                  <a:tcPr marL="0" marR="0" marT="0" marB="0" anchor="b">
                    <a:lnL>
                      <a:noFill/>
                    </a:lnL>
                    <a:lnR w="12700" cap="flat" cmpd="sng" algn="ctr">
                      <a:solidFill>
                        <a:srgbClr val="000000"/>
                      </a:solidFill>
                      <a:prstDash val="solid"/>
                      <a:round/>
                      <a:headEnd type="none" w="med" len="med"/>
                      <a:tailEnd type="none" w="med" len="med"/>
                    </a:lnR>
                    <a:lnT>
                      <a:noFill/>
                    </a:lnT>
                    <a:lnB>
                      <a:noFill/>
                    </a:lnB>
                    <a:solidFill>
                      <a:srgbClr val="3333CC"/>
                    </a:solidFill>
                  </a:tcPr>
                </a:tc>
              </a:tr>
              <a:tr h="178191">
                <a:tc>
                  <a:txBody>
                    <a:bodyPr/>
                    <a:lstStyle/>
                    <a:p>
                      <a:pPr algn="l" fontAlgn="b"/>
                      <a:r>
                        <a:rPr lang="en-US" sz="1050" b="0" i="0" u="none" strike="noStrike">
                          <a:solidFill>
                            <a:srgbClr val="FFFF00"/>
                          </a:solidFill>
                          <a:latin typeface="Helv"/>
                        </a:rPr>
                        <a:t>Magnetic length</a:t>
                      </a:r>
                    </a:p>
                  </a:txBody>
                  <a:tcPr marL="0" marR="0" marT="0" marB="0" anchor="b">
                    <a:lnL w="12700" cap="flat" cmpd="sng" algn="ctr">
                      <a:solidFill>
                        <a:srgbClr val="000000"/>
                      </a:solidFill>
                      <a:prstDash val="solid"/>
                      <a:round/>
                      <a:headEnd type="none" w="med" len="med"/>
                      <a:tailEnd type="none" w="med" len="med"/>
                    </a:lnL>
                    <a:lnR>
                      <a:noFill/>
                    </a:lnR>
                    <a:lnT>
                      <a:noFill/>
                    </a:lnT>
                    <a:lnB>
                      <a:noFill/>
                    </a:lnB>
                    <a:solidFill>
                      <a:srgbClr val="3333CC"/>
                    </a:solidFill>
                  </a:tcPr>
                </a:tc>
                <a:tc>
                  <a:txBody>
                    <a:bodyPr/>
                    <a:lstStyle/>
                    <a:p>
                      <a:pPr algn="ctr" fontAlgn="b"/>
                      <a:r>
                        <a:rPr lang="en-US" sz="1050" b="0" i="0" u="none" strike="noStrike">
                          <a:solidFill>
                            <a:srgbClr val="FFFF00"/>
                          </a:solidFill>
                          <a:latin typeface="Helv"/>
                        </a:rPr>
                        <a:t>395</a:t>
                      </a:r>
                    </a:p>
                  </a:txBody>
                  <a:tcPr marL="0" marR="0" marT="0" marB="0" anchor="b">
                    <a:lnL>
                      <a:noFill/>
                    </a:lnL>
                    <a:lnR>
                      <a:noFill/>
                    </a:lnR>
                    <a:lnT>
                      <a:noFill/>
                    </a:lnT>
                    <a:lnB>
                      <a:noFill/>
                    </a:lnB>
                    <a:solidFill>
                      <a:srgbClr val="3333CC"/>
                    </a:solidFill>
                  </a:tcPr>
                </a:tc>
                <a:tc>
                  <a:txBody>
                    <a:bodyPr/>
                    <a:lstStyle/>
                    <a:p>
                      <a:pPr algn="l" fontAlgn="b"/>
                      <a:r>
                        <a:rPr lang="en-US" sz="1050" b="0" i="0" u="none" strike="noStrike">
                          <a:solidFill>
                            <a:srgbClr val="FFFF00"/>
                          </a:solidFill>
                          <a:latin typeface="Helv"/>
                        </a:rPr>
                        <a:t>mm</a:t>
                      </a:r>
                    </a:p>
                  </a:txBody>
                  <a:tcPr marL="0" marR="0" marT="0" marB="0" anchor="b">
                    <a:lnL>
                      <a:noFill/>
                    </a:lnL>
                    <a:lnR w="6350" cap="flat" cmpd="sng" algn="ctr">
                      <a:solidFill>
                        <a:srgbClr val="000000"/>
                      </a:solidFill>
                      <a:prstDash val="solid"/>
                      <a:round/>
                      <a:headEnd type="none" w="med" len="med"/>
                      <a:tailEnd type="none" w="med" len="med"/>
                    </a:lnR>
                    <a:lnT>
                      <a:noFill/>
                    </a:lnT>
                    <a:lnB>
                      <a:noFill/>
                    </a:lnB>
                    <a:solidFill>
                      <a:srgbClr val="3333CC"/>
                    </a:solidFill>
                  </a:tcPr>
                </a:tc>
                <a:tc>
                  <a:txBody>
                    <a:bodyPr/>
                    <a:lstStyle/>
                    <a:p>
                      <a:pPr algn="l" fontAlgn="b"/>
                      <a:endParaRPr lang="en-US" sz="1050" b="0" i="0" u="none" strike="noStrike">
                        <a:latin typeface="Helv"/>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1050" b="0" i="0" u="none" strike="noStrike">
                          <a:solidFill>
                            <a:srgbClr val="FFFF00"/>
                          </a:solidFill>
                          <a:latin typeface="Helv"/>
                        </a:rPr>
                        <a:t> </a:t>
                      </a:r>
                    </a:p>
                  </a:txBody>
                  <a:tcPr marL="0" marR="0" marT="0"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3333CC"/>
                    </a:solidFill>
                  </a:tcPr>
                </a:tc>
                <a:tc>
                  <a:txBody>
                    <a:bodyPr/>
                    <a:lstStyle/>
                    <a:p>
                      <a:pPr algn="ctr" fontAlgn="b"/>
                      <a:r>
                        <a:rPr lang="en-US" sz="1050" b="1" i="0" u="none" strike="noStrike">
                          <a:solidFill>
                            <a:srgbClr val="FFFF00"/>
                          </a:solidFill>
                          <a:latin typeface="Helv"/>
                        </a:rPr>
                        <a:t> </a:t>
                      </a:r>
                    </a:p>
                  </a:txBody>
                  <a:tcPr marL="0" marR="0" marT="0" marB="0" anchor="b">
                    <a:lnL>
                      <a:noFill/>
                    </a:lnL>
                    <a:lnR>
                      <a:noFill/>
                    </a:lnR>
                    <a:lnT>
                      <a:noFill/>
                    </a:lnT>
                    <a:lnB w="6350" cap="flat" cmpd="sng" algn="ctr">
                      <a:solidFill>
                        <a:srgbClr val="000000"/>
                      </a:solidFill>
                      <a:prstDash val="solid"/>
                      <a:round/>
                      <a:headEnd type="none" w="med" len="med"/>
                      <a:tailEnd type="none" w="med" len="med"/>
                    </a:lnB>
                    <a:solidFill>
                      <a:srgbClr val="3333CC"/>
                    </a:solidFill>
                  </a:tcPr>
                </a:tc>
                <a:tc>
                  <a:txBody>
                    <a:bodyPr/>
                    <a:lstStyle/>
                    <a:p>
                      <a:pPr algn="l" fontAlgn="b"/>
                      <a:r>
                        <a:rPr lang="en-US" sz="1050" b="0" i="0" u="none" strike="noStrike">
                          <a:solidFill>
                            <a:srgbClr val="FFFF00"/>
                          </a:solidFill>
                          <a:latin typeface="Helv"/>
                        </a:rPr>
                        <a:t> </a:t>
                      </a:r>
                    </a:p>
                  </a:txBody>
                  <a:tcPr marL="0" marR="0" marT="0" marB="0" anchor="b">
                    <a:lnL>
                      <a:noFill/>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3333CC"/>
                    </a:solidFill>
                  </a:tcPr>
                </a:tc>
              </a:tr>
              <a:tr h="178191">
                <a:tc>
                  <a:txBody>
                    <a:bodyPr/>
                    <a:lstStyle/>
                    <a:p>
                      <a:pPr algn="l" fontAlgn="b"/>
                      <a:r>
                        <a:rPr lang="en-US" sz="1050" b="0" i="0" u="none" strike="noStrike">
                          <a:solidFill>
                            <a:srgbClr val="FFFF00"/>
                          </a:solidFill>
                          <a:latin typeface="Helv"/>
                        </a:rPr>
                        <a:t>Rear conductor thickness</a:t>
                      </a:r>
                    </a:p>
                  </a:txBody>
                  <a:tcPr marL="0" marR="0" marT="0" marB="0" anchor="b">
                    <a:lnL w="12700" cap="flat" cmpd="sng" algn="ctr">
                      <a:solidFill>
                        <a:srgbClr val="000000"/>
                      </a:solidFill>
                      <a:prstDash val="solid"/>
                      <a:round/>
                      <a:headEnd type="none" w="med" len="med"/>
                      <a:tailEnd type="none" w="med" len="med"/>
                    </a:lnL>
                    <a:lnR>
                      <a:noFill/>
                    </a:lnR>
                    <a:lnT>
                      <a:noFill/>
                    </a:lnT>
                    <a:lnB>
                      <a:noFill/>
                    </a:lnB>
                    <a:solidFill>
                      <a:srgbClr val="3333CC"/>
                    </a:solidFill>
                  </a:tcPr>
                </a:tc>
                <a:tc>
                  <a:txBody>
                    <a:bodyPr/>
                    <a:lstStyle/>
                    <a:p>
                      <a:pPr algn="ctr" fontAlgn="b"/>
                      <a:r>
                        <a:rPr lang="en-US" sz="1050" b="0" i="0" u="none" strike="noStrike">
                          <a:solidFill>
                            <a:srgbClr val="FFFF00"/>
                          </a:solidFill>
                          <a:latin typeface="Helv"/>
                        </a:rPr>
                        <a:t>10</a:t>
                      </a:r>
                    </a:p>
                  </a:txBody>
                  <a:tcPr marL="0" marR="0" marT="0" marB="0" anchor="b">
                    <a:lnL>
                      <a:noFill/>
                    </a:lnL>
                    <a:lnR>
                      <a:noFill/>
                    </a:lnR>
                    <a:lnT>
                      <a:noFill/>
                    </a:lnT>
                    <a:lnB>
                      <a:noFill/>
                    </a:lnB>
                    <a:solidFill>
                      <a:srgbClr val="3333CC"/>
                    </a:solidFill>
                  </a:tcPr>
                </a:tc>
                <a:tc>
                  <a:txBody>
                    <a:bodyPr/>
                    <a:lstStyle/>
                    <a:p>
                      <a:pPr algn="l" fontAlgn="b"/>
                      <a:r>
                        <a:rPr lang="en-US" sz="1050" b="0" i="0" u="none" strike="noStrike">
                          <a:solidFill>
                            <a:srgbClr val="FFFF00"/>
                          </a:solidFill>
                          <a:latin typeface="Helv"/>
                        </a:rPr>
                        <a:t>mm</a:t>
                      </a:r>
                    </a:p>
                  </a:txBody>
                  <a:tcPr marL="0" marR="0" marT="0" marB="0" anchor="b">
                    <a:lnL>
                      <a:noFill/>
                    </a:lnL>
                    <a:lnR w="6350" cap="flat" cmpd="sng" algn="ctr">
                      <a:solidFill>
                        <a:srgbClr val="000000"/>
                      </a:solidFill>
                      <a:prstDash val="solid"/>
                      <a:round/>
                      <a:headEnd type="none" w="med" len="med"/>
                      <a:tailEnd type="none" w="med" len="med"/>
                    </a:lnR>
                    <a:lnT>
                      <a:noFill/>
                    </a:lnT>
                    <a:lnB>
                      <a:noFill/>
                    </a:lnB>
                    <a:solidFill>
                      <a:srgbClr val="3333CC"/>
                    </a:solidFill>
                  </a:tcPr>
                </a:tc>
                <a:tc>
                  <a:txBody>
                    <a:bodyPr/>
                    <a:lstStyle/>
                    <a:p>
                      <a:pPr algn="l" fontAlgn="b"/>
                      <a:endParaRPr lang="en-US" sz="1050" b="0" i="0" u="none" strike="noStrike">
                        <a:latin typeface="Helv"/>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1050" b="1" i="0" u="none" strike="noStrike" dirty="0">
                          <a:solidFill>
                            <a:srgbClr val="FFFF00"/>
                          </a:solidFill>
                          <a:latin typeface="Helv"/>
                        </a:rPr>
                        <a:t>Required current</a:t>
                      </a:r>
                    </a:p>
                  </a:txBody>
                  <a:tcPr marL="0" marR="0" marT="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FF0000"/>
                    </a:solidFill>
                  </a:tcPr>
                </a:tc>
                <a:tc>
                  <a:txBody>
                    <a:bodyPr/>
                    <a:lstStyle/>
                    <a:p>
                      <a:pPr algn="ctr" fontAlgn="b"/>
                      <a:r>
                        <a:rPr lang="en-US" sz="1050" b="1" i="0" u="none" strike="noStrike">
                          <a:solidFill>
                            <a:srgbClr val="FFFF00"/>
                          </a:solidFill>
                          <a:latin typeface="Helv"/>
                        </a:rPr>
                        <a:t>1840</a:t>
                      </a:r>
                    </a:p>
                  </a:txBody>
                  <a:tcPr marL="0" marR="0" marT="0" marB="0" anchor="b">
                    <a:lnL>
                      <a:noFill/>
                    </a:lnL>
                    <a:lnR>
                      <a:noFill/>
                    </a:lnR>
                    <a:lnT w="6350" cap="flat" cmpd="sng" algn="ctr">
                      <a:solidFill>
                        <a:srgbClr val="000000"/>
                      </a:solidFill>
                      <a:prstDash val="solid"/>
                      <a:round/>
                      <a:headEnd type="none" w="med" len="med"/>
                      <a:tailEnd type="none" w="med" len="med"/>
                    </a:lnT>
                    <a:lnB>
                      <a:noFill/>
                    </a:lnB>
                    <a:solidFill>
                      <a:srgbClr val="FF0000"/>
                    </a:solidFill>
                  </a:tcPr>
                </a:tc>
                <a:tc>
                  <a:txBody>
                    <a:bodyPr/>
                    <a:lstStyle/>
                    <a:p>
                      <a:pPr algn="l" fontAlgn="b"/>
                      <a:r>
                        <a:rPr lang="en-US" sz="1050" b="1" i="0" u="none" strike="noStrike">
                          <a:solidFill>
                            <a:srgbClr val="FFFF00"/>
                          </a:solidFill>
                          <a:latin typeface="Helv"/>
                        </a:rPr>
                        <a:t>A</a:t>
                      </a:r>
                    </a:p>
                  </a:txBody>
                  <a:tcPr marL="0" marR="0" marT="0" marB="0" anchor="b">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0000"/>
                    </a:solidFill>
                  </a:tcPr>
                </a:tc>
              </a:tr>
              <a:tr h="178191">
                <a:tc>
                  <a:txBody>
                    <a:bodyPr/>
                    <a:lstStyle/>
                    <a:p>
                      <a:pPr algn="l" fontAlgn="b"/>
                      <a:r>
                        <a:rPr lang="en-US" sz="1050" b="0" i="0" u="none" strike="noStrike">
                          <a:solidFill>
                            <a:srgbClr val="FFFF00"/>
                          </a:solidFill>
                          <a:latin typeface="Helv"/>
                        </a:rPr>
                        <a:t>Heigth rear conductor</a:t>
                      </a:r>
                    </a:p>
                  </a:txBody>
                  <a:tcPr marL="0" marR="0" marT="0" marB="0" anchor="b">
                    <a:lnL w="12700" cap="flat" cmpd="sng" algn="ctr">
                      <a:solidFill>
                        <a:srgbClr val="000000"/>
                      </a:solidFill>
                      <a:prstDash val="solid"/>
                      <a:round/>
                      <a:headEnd type="none" w="med" len="med"/>
                      <a:tailEnd type="none" w="med" len="med"/>
                    </a:lnL>
                    <a:lnR>
                      <a:noFill/>
                    </a:lnR>
                    <a:lnT>
                      <a:noFill/>
                    </a:lnT>
                    <a:lnB>
                      <a:noFill/>
                    </a:lnB>
                    <a:solidFill>
                      <a:srgbClr val="3333CC"/>
                    </a:solidFill>
                  </a:tcPr>
                </a:tc>
                <a:tc>
                  <a:txBody>
                    <a:bodyPr/>
                    <a:lstStyle/>
                    <a:p>
                      <a:pPr algn="ctr" fontAlgn="b"/>
                      <a:r>
                        <a:rPr lang="en-US" sz="1050" b="0" i="0" u="none" strike="noStrike">
                          <a:solidFill>
                            <a:srgbClr val="FFFF00"/>
                          </a:solidFill>
                          <a:latin typeface="Helv"/>
                        </a:rPr>
                        <a:t>80</a:t>
                      </a:r>
                    </a:p>
                  </a:txBody>
                  <a:tcPr marL="0" marR="0" marT="0" marB="0" anchor="b">
                    <a:lnL>
                      <a:noFill/>
                    </a:lnL>
                    <a:lnR>
                      <a:noFill/>
                    </a:lnR>
                    <a:lnT>
                      <a:noFill/>
                    </a:lnT>
                    <a:lnB>
                      <a:noFill/>
                    </a:lnB>
                    <a:solidFill>
                      <a:srgbClr val="3333CC"/>
                    </a:solidFill>
                  </a:tcPr>
                </a:tc>
                <a:tc>
                  <a:txBody>
                    <a:bodyPr/>
                    <a:lstStyle/>
                    <a:p>
                      <a:pPr algn="l" fontAlgn="b"/>
                      <a:r>
                        <a:rPr lang="en-US" sz="1050" b="0" i="0" u="none" strike="noStrike">
                          <a:solidFill>
                            <a:srgbClr val="FFFF00"/>
                          </a:solidFill>
                          <a:latin typeface="Helv"/>
                        </a:rPr>
                        <a:t>mm</a:t>
                      </a:r>
                    </a:p>
                  </a:txBody>
                  <a:tcPr marL="0" marR="0" marT="0" marB="0" anchor="b">
                    <a:lnL>
                      <a:noFill/>
                    </a:lnL>
                    <a:lnR w="6350" cap="flat" cmpd="sng" algn="ctr">
                      <a:solidFill>
                        <a:srgbClr val="000000"/>
                      </a:solidFill>
                      <a:prstDash val="solid"/>
                      <a:round/>
                      <a:headEnd type="none" w="med" len="med"/>
                      <a:tailEnd type="none" w="med" len="med"/>
                    </a:lnR>
                    <a:lnT>
                      <a:noFill/>
                    </a:lnT>
                    <a:lnB>
                      <a:noFill/>
                    </a:lnB>
                    <a:solidFill>
                      <a:srgbClr val="3333CC"/>
                    </a:solidFill>
                  </a:tcPr>
                </a:tc>
                <a:tc>
                  <a:txBody>
                    <a:bodyPr/>
                    <a:lstStyle/>
                    <a:p>
                      <a:pPr algn="l" fontAlgn="b"/>
                      <a:endParaRPr lang="en-US" sz="1050" b="0" i="0" u="none" strike="noStrike">
                        <a:latin typeface="Helv"/>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1050" b="0" i="0" u="none" strike="noStrike" dirty="0">
                          <a:solidFill>
                            <a:srgbClr val="FFFF00"/>
                          </a:solidFill>
                          <a:latin typeface="Helv"/>
                        </a:rPr>
                        <a:t>I </a:t>
                      </a:r>
                      <a:r>
                        <a:rPr lang="en-US" sz="1050" b="0" i="0" u="none" strike="noStrike" dirty="0" err="1">
                          <a:solidFill>
                            <a:srgbClr val="FFFF00"/>
                          </a:solidFill>
                          <a:latin typeface="Helv"/>
                        </a:rPr>
                        <a:t>rms</a:t>
                      </a:r>
                      <a:endParaRPr lang="en-US" sz="1050" b="0" i="0" u="none" strike="noStrike" dirty="0">
                        <a:solidFill>
                          <a:srgbClr val="FFFF00"/>
                        </a:solidFill>
                        <a:latin typeface="Helv"/>
                      </a:endParaRPr>
                    </a:p>
                  </a:txBody>
                  <a:tcPr marL="0" marR="0" marT="0" marB="0" anchor="b">
                    <a:lnL w="6350" cap="flat" cmpd="sng" algn="ctr">
                      <a:solidFill>
                        <a:srgbClr val="000000"/>
                      </a:solidFill>
                      <a:prstDash val="solid"/>
                      <a:round/>
                      <a:headEnd type="none" w="med" len="med"/>
                      <a:tailEnd type="none" w="med" len="med"/>
                    </a:lnL>
                    <a:lnR>
                      <a:noFill/>
                    </a:lnR>
                    <a:lnT>
                      <a:noFill/>
                    </a:lnT>
                    <a:lnB>
                      <a:noFill/>
                    </a:lnB>
                    <a:solidFill>
                      <a:srgbClr val="FF0000"/>
                    </a:solidFill>
                  </a:tcPr>
                </a:tc>
                <a:tc>
                  <a:txBody>
                    <a:bodyPr/>
                    <a:lstStyle/>
                    <a:p>
                      <a:pPr algn="ctr" fontAlgn="b"/>
                      <a:r>
                        <a:rPr lang="en-US" sz="1050" b="0" i="0" u="none" strike="noStrike">
                          <a:solidFill>
                            <a:srgbClr val="FFFF00"/>
                          </a:solidFill>
                          <a:latin typeface="Helv"/>
                        </a:rPr>
                        <a:t>117</a:t>
                      </a:r>
                    </a:p>
                  </a:txBody>
                  <a:tcPr marL="0" marR="0" marT="0" marB="0" anchor="b">
                    <a:lnL>
                      <a:noFill/>
                    </a:lnL>
                    <a:lnR>
                      <a:noFill/>
                    </a:lnR>
                    <a:lnT>
                      <a:noFill/>
                    </a:lnT>
                    <a:lnB>
                      <a:noFill/>
                    </a:lnB>
                    <a:solidFill>
                      <a:srgbClr val="FF0000"/>
                    </a:solidFill>
                  </a:tcPr>
                </a:tc>
                <a:tc>
                  <a:txBody>
                    <a:bodyPr/>
                    <a:lstStyle/>
                    <a:p>
                      <a:pPr algn="l" fontAlgn="b"/>
                      <a:r>
                        <a:rPr lang="en-US" sz="1050" b="0" i="0" u="none" strike="noStrike">
                          <a:solidFill>
                            <a:srgbClr val="FFFF00"/>
                          </a:solidFill>
                          <a:latin typeface="Helv"/>
                        </a:rPr>
                        <a:t>A</a:t>
                      </a:r>
                    </a:p>
                  </a:txBody>
                  <a:tcPr marL="0" marR="0" marT="0" marB="0" anchor="b">
                    <a:lnL>
                      <a:noFill/>
                    </a:lnL>
                    <a:lnR w="12700" cap="flat" cmpd="sng" algn="ctr">
                      <a:solidFill>
                        <a:srgbClr val="000000"/>
                      </a:solidFill>
                      <a:prstDash val="solid"/>
                      <a:round/>
                      <a:headEnd type="none" w="med" len="med"/>
                      <a:tailEnd type="none" w="med" len="med"/>
                    </a:lnR>
                    <a:lnT>
                      <a:noFill/>
                    </a:lnT>
                    <a:lnB>
                      <a:noFill/>
                    </a:lnB>
                    <a:solidFill>
                      <a:srgbClr val="FF0000"/>
                    </a:solidFill>
                  </a:tcPr>
                </a:tc>
              </a:tr>
              <a:tr h="178191">
                <a:tc>
                  <a:txBody>
                    <a:bodyPr/>
                    <a:lstStyle/>
                    <a:p>
                      <a:pPr algn="l" fontAlgn="b"/>
                      <a:r>
                        <a:rPr lang="en-US" sz="1050" b="1" i="0" u="none" strike="noStrike">
                          <a:solidFill>
                            <a:srgbClr val="FFFF00"/>
                          </a:solidFill>
                          <a:latin typeface="Helv"/>
                        </a:rPr>
                        <a:t># of turns</a:t>
                      </a:r>
                    </a:p>
                  </a:txBody>
                  <a:tcPr marL="0" marR="0" marT="0" marB="0" anchor="b">
                    <a:lnL w="12700" cap="flat" cmpd="sng" algn="ctr">
                      <a:solidFill>
                        <a:srgbClr val="000000"/>
                      </a:solidFill>
                      <a:prstDash val="solid"/>
                      <a:round/>
                      <a:headEnd type="none" w="med" len="med"/>
                      <a:tailEnd type="none" w="med" len="med"/>
                    </a:lnL>
                    <a:lnR>
                      <a:noFill/>
                    </a:lnR>
                    <a:lnT>
                      <a:noFill/>
                    </a:lnT>
                    <a:lnB>
                      <a:noFill/>
                    </a:lnB>
                    <a:solidFill>
                      <a:srgbClr val="3333CC"/>
                    </a:solidFill>
                  </a:tcPr>
                </a:tc>
                <a:tc>
                  <a:txBody>
                    <a:bodyPr/>
                    <a:lstStyle/>
                    <a:p>
                      <a:pPr algn="ctr" fontAlgn="b"/>
                      <a:r>
                        <a:rPr lang="en-US" sz="1050" b="1" i="0" u="none" strike="noStrike">
                          <a:solidFill>
                            <a:srgbClr val="FFFF00"/>
                          </a:solidFill>
                          <a:latin typeface="Helv"/>
                        </a:rPr>
                        <a:t>12</a:t>
                      </a:r>
                    </a:p>
                  </a:txBody>
                  <a:tcPr marL="0" marR="0" marT="0" marB="0" anchor="b">
                    <a:lnL>
                      <a:noFill/>
                    </a:lnL>
                    <a:lnR>
                      <a:noFill/>
                    </a:lnR>
                    <a:lnT>
                      <a:noFill/>
                    </a:lnT>
                    <a:lnB>
                      <a:noFill/>
                    </a:lnB>
                    <a:solidFill>
                      <a:srgbClr val="3333CC"/>
                    </a:solidFill>
                  </a:tcPr>
                </a:tc>
                <a:tc>
                  <a:txBody>
                    <a:bodyPr/>
                    <a:lstStyle/>
                    <a:p>
                      <a:pPr algn="l" fontAlgn="b"/>
                      <a:r>
                        <a:rPr lang="en-US" sz="1050" b="1" i="0" u="none" strike="noStrike">
                          <a:solidFill>
                            <a:srgbClr val="FFFF00"/>
                          </a:solidFill>
                          <a:latin typeface="Helv"/>
                        </a:rPr>
                        <a:t>turns</a:t>
                      </a:r>
                    </a:p>
                  </a:txBody>
                  <a:tcPr marL="0" marR="0" marT="0" marB="0" anchor="b">
                    <a:lnL>
                      <a:noFill/>
                    </a:lnL>
                    <a:lnR w="6350" cap="flat" cmpd="sng" algn="ctr">
                      <a:solidFill>
                        <a:srgbClr val="000000"/>
                      </a:solidFill>
                      <a:prstDash val="solid"/>
                      <a:round/>
                      <a:headEnd type="none" w="med" len="med"/>
                      <a:tailEnd type="none" w="med" len="med"/>
                    </a:lnR>
                    <a:lnT>
                      <a:noFill/>
                    </a:lnT>
                    <a:lnB>
                      <a:noFill/>
                    </a:lnB>
                    <a:solidFill>
                      <a:srgbClr val="3333CC"/>
                    </a:solidFill>
                  </a:tcPr>
                </a:tc>
                <a:tc>
                  <a:txBody>
                    <a:bodyPr/>
                    <a:lstStyle/>
                    <a:p>
                      <a:pPr algn="l" fontAlgn="b"/>
                      <a:endParaRPr lang="en-US" sz="1050" b="0" i="0" u="none" strike="noStrike">
                        <a:latin typeface="Helv"/>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1050" b="0" i="0" u="none" strike="noStrike" dirty="0" err="1">
                          <a:solidFill>
                            <a:srgbClr val="FFFF00"/>
                          </a:solidFill>
                          <a:latin typeface="Helv"/>
                        </a:rPr>
                        <a:t>Rms</a:t>
                      </a:r>
                      <a:r>
                        <a:rPr lang="en-US" sz="1050" b="0" i="0" u="none" strike="noStrike" dirty="0">
                          <a:solidFill>
                            <a:srgbClr val="FFFF00"/>
                          </a:solidFill>
                          <a:latin typeface="Helv"/>
                        </a:rPr>
                        <a:t> current density septum</a:t>
                      </a:r>
                    </a:p>
                  </a:txBody>
                  <a:tcPr marL="0" marR="0" marT="0" marB="0" anchor="b">
                    <a:lnL w="6350" cap="flat" cmpd="sng" algn="ctr">
                      <a:solidFill>
                        <a:srgbClr val="000000"/>
                      </a:solidFill>
                      <a:prstDash val="solid"/>
                      <a:round/>
                      <a:headEnd type="none" w="med" len="med"/>
                      <a:tailEnd type="none" w="med" len="med"/>
                    </a:lnL>
                    <a:lnR>
                      <a:noFill/>
                    </a:lnR>
                    <a:lnT>
                      <a:noFill/>
                    </a:lnT>
                    <a:lnB>
                      <a:noFill/>
                    </a:lnB>
                    <a:solidFill>
                      <a:srgbClr val="FF0000"/>
                    </a:solidFill>
                  </a:tcPr>
                </a:tc>
                <a:tc>
                  <a:txBody>
                    <a:bodyPr/>
                    <a:lstStyle/>
                    <a:p>
                      <a:pPr algn="ctr" fontAlgn="b"/>
                      <a:r>
                        <a:rPr lang="en-US" sz="1050" b="0" i="0" u="none" strike="noStrike">
                          <a:solidFill>
                            <a:srgbClr val="FFFF00"/>
                          </a:solidFill>
                          <a:latin typeface="Helv"/>
                        </a:rPr>
                        <a:t>2.22</a:t>
                      </a:r>
                    </a:p>
                  </a:txBody>
                  <a:tcPr marL="0" marR="0" marT="0" marB="0" anchor="b">
                    <a:lnL>
                      <a:noFill/>
                    </a:lnL>
                    <a:lnR>
                      <a:noFill/>
                    </a:lnR>
                    <a:lnT>
                      <a:noFill/>
                    </a:lnT>
                    <a:lnB>
                      <a:noFill/>
                    </a:lnB>
                    <a:solidFill>
                      <a:srgbClr val="FF0000"/>
                    </a:solidFill>
                  </a:tcPr>
                </a:tc>
                <a:tc>
                  <a:txBody>
                    <a:bodyPr/>
                    <a:lstStyle/>
                    <a:p>
                      <a:pPr algn="l" fontAlgn="b"/>
                      <a:r>
                        <a:rPr lang="en-US" sz="1050" b="0" i="0" u="none" strike="noStrike">
                          <a:solidFill>
                            <a:srgbClr val="FFFF00"/>
                          </a:solidFill>
                          <a:latin typeface="Helv"/>
                        </a:rPr>
                        <a:t>A/mm2</a:t>
                      </a:r>
                    </a:p>
                  </a:txBody>
                  <a:tcPr marL="0" marR="0" marT="0" marB="0" anchor="b">
                    <a:lnL>
                      <a:noFill/>
                    </a:lnL>
                    <a:lnR w="12700" cap="flat" cmpd="sng" algn="ctr">
                      <a:solidFill>
                        <a:srgbClr val="000000"/>
                      </a:solidFill>
                      <a:prstDash val="solid"/>
                      <a:round/>
                      <a:headEnd type="none" w="med" len="med"/>
                      <a:tailEnd type="none" w="med" len="med"/>
                    </a:lnR>
                    <a:lnT>
                      <a:noFill/>
                    </a:lnT>
                    <a:lnB>
                      <a:noFill/>
                    </a:lnB>
                    <a:solidFill>
                      <a:srgbClr val="FF0000"/>
                    </a:solidFill>
                  </a:tcPr>
                </a:tc>
              </a:tr>
              <a:tr h="178191">
                <a:tc>
                  <a:txBody>
                    <a:bodyPr/>
                    <a:lstStyle/>
                    <a:p>
                      <a:pPr algn="l" fontAlgn="b"/>
                      <a:r>
                        <a:rPr lang="en-US" sz="1050" b="0" i="0" u="none" strike="noStrike">
                          <a:solidFill>
                            <a:srgbClr val="FFFF00"/>
                          </a:solidFill>
                          <a:latin typeface="Helv"/>
                        </a:rPr>
                        <a:t> </a:t>
                      </a:r>
                    </a:p>
                  </a:txBody>
                  <a:tcPr marL="0" marR="0" marT="0" marB="0" anchor="b">
                    <a:lnL w="12700" cap="flat" cmpd="sng" algn="ctr">
                      <a:solidFill>
                        <a:srgbClr val="000000"/>
                      </a:solidFill>
                      <a:prstDash val="solid"/>
                      <a:round/>
                      <a:headEnd type="none" w="med" len="med"/>
                      <a:tailEnd type="none" w="med" len="med"/>
                    </a:lnL>
                    <a:lnR>
                      <a:noFill/>
                    </a:lnR>
                    <a:lnT>
                      <a:noFill/>
                    </a:lnT>
                    <a:lnB>
                      <a:noFill/>
                    </a:lnB>
                    <a:solidFill>
                      <a:srgbClr val="3333CC"/>
                    </a:solidFill>
                  </a:tcPr>
                </a:tc>
                <a:tc>
                  <a:txBody>
                    <a:bodyPr/>
                    <a:lstStyle/>
                    <a:p>
                      <a:pPr algn="ctr" fontAlgn="b"/>
                      <a:r>
                        <a:rPr lang="en-US" sz="1050" b="1" i="0" u="none" strike="noStrike">
                          <a:solidFill>
                            <a:srgbClr val="FFFF00"/>
                          </a:solidFill>
                          <a:latin typeface="Helv"/>
                        </a:rPr>
                        <a:t> </a:t>
                      </a:r>
                    </a:p>
                  </a:txBody>
                  <a:tcPr marL="0" marR="0" marT="0" marB="0" anchor="b">
                    <a:lnL>
                      <a:noFill/>
                    </a:lnL>
                    <a:lnR>
                      <a:noFill/>
                    </a:lnR>
                    <a:lnT>
                      <a:noFill/>
                    </a:lnT>
                    <a:lnB>
                      <a:noFill/>
                    </a:lnB>
                    <a:solidFill>
                      <a:srgbClr val="3333CC"/>
                    </a:solidFill>
                  </a:tcPr>
                </a:tc>
                <a:tc>
                  <a:txBody>
                    <a:bodyPr/>
                    <a:lstStyle/>
                    <a:p>
                      <a:pPr algn="l" fontAlgn="b"/>
                      <a:r>
                        <a:rPr lang="en-US" sz="1050" b="0" i="0" u="none" strike="noStrike">
                          <a:solidFill>
                            <a:srgbClr val="FFFF00"/>
                          </a:solidFill>
                          <a:latin typeface="Helv"/>
                        </a:rPr>
                        <a:t> </a:t>
                      </a:r>
                    </a:p>
                  </a:txBody>
                  <a:tcPr marL="0" marR="0" marT="0" marB="0" anchor="b">
                    <a:lnL>
                      <a:noFill/>
                    </a:lnL>
                    <a:lnR w="6350" cap="flat" cmpd="sng" algn="ctr">
                      <a:solidFill>
                        <a:srgbClr val="000000"/>
                      </a:solidFill>
                      <a:prstDash val="solid"/>
                      <a:round/>
                      <a:headEnd type="none" w="med" len="med"/>
                      <a:tailEnd type="none" w="med" len="med"/>
                    </a:lnR>
                    <a:lnT>
                      <a:noFill/>
                    </a:lnT>
                    <a:lnB>
                      <a:noFill/>
                    </a:lnB>
                    <a:solidFill>
                      <a:srgbClr val="3333CC"/>
                    </a:solidFill>
                  </a:tcPr>
                </a:tc>
                <a:tc>
                  <a:txBody>
                    <a:bodyPr/>
                    <a:lstStyle/>
                    <a:p>
                      <a:pPr algn="l" fontAlgn="b"/>
                      <a:endParaRPr lang="en-US" sz="1050" b="0" i="0" u="none" strike="noStrike">
                        <a:latin typeface="Helv"/>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GB" sz="1050" b="0" i="0" u="none" strike="noStrike">
                          <a:solidFill>
                            <a:srgbClr val="FFFF00"/>
                          </a:solidFill>
                          <a:latin typeface="Helv"/>
                        </a:rPr>
                        <a:t>Rms current density rear conductor</a:t>
                      </a:r>
                    </a:p>
                  </a:txBody>
                  <a:tcPr marL="0" marR="0" marT="0" marB="0" anchor="b">
                    <a:lnL w="6350" cap="flat" cmpd="sng" algn="ctr">
                      <a:solidFill>
                        <a:srgbClr val="000000"/>
                      </a:solidFill>
                      <a:prstDash val="solid"/>
                      <a:round/>
                      <a:headEnd type="none" w="med" len="med"/>
                      <a:tailEnd type="none" w="med" len="med"/>
                    </a:lnL>
                    <a:lnR>
                      <a:noFill/>
                    </a:lnR>
                    <a:lnT>
                      <a:noFill/>
                    </a:lnT>
                    <a:lnB>
                      <a:noFill/>
                    </a:lnB>
                    <a:solidFill>
                      <a:srgbClr val="FF0000"/>
                    </a:solidFill>
                  </a:tcPr>
                </a:tc>
                <a:tc>
                  <a:txBody>
                    <a:bodyPr/>
                    <a:lstStyle/>
                    <a:p>
                      <a:pPr algn="ctr" fontAlgn="b"/>
                      <a:r>
                        <a:rPr lang="en-US" sz="1050" b="0" i="0" u="none" strike="noStrike">
                          <a:solidFill>
                            <a:srgbClr val="FFFF00"/>
                          </a:solidFill>
                          <a:latin typeface="Helv"/>
                        </a:rPr>
                        <a:t>2.22</a:t>
                      </a:r>
                    </a:p>
                  </a:txBody>
                  <a:tcPr marL="0" marR="0" marT="0" marB="0" anchor="b">
                    <a:lnL>
                      <a:noFill/>
                    </a:lnL>
                    <a:lnR>
                      <a:noFill/>
                    </a:lnR>
                    <a:lnT>
                      <a:noFill/>
                    </a:lnT>
                    <a:lnB>
                      <a:noFill/>
                    </a:lnB>
                    <a:solidFill>
                      <a:srgbClr val="FF0000"/>
                    </a:solidFill>
                  </a:tcPr>
                </a:tc>
                <a:tc>
                  <a:txBody>
                    <a:bodyPr/>
                    <a:lstStyle/>
                    <a:p>
                      <a:pPr algn="l" fontAlgn="b"/>
                      <a:r>
                        <a:rPr lang="en-US" sz="1050" b="0" i="0" u="none" strike="noStrike">
                          <a:solidFill>
                            <a:srgbClr val="FFFF00"/>
                          </a:solidFill>
                          <a:latin typeface="Helv"/>
                        </a:rPr>
                        <a:t>A/mm2</a:t>
                      </a:r>
                    </a:p>
                  </a:txBody>
                  <a:tcPr marL="0" marR="0" marT="0" marB="0" anchor="b">
                    <a:lnL>
                      <a:noFill/>
                    </a:lnL>
                    <a:lnR w="12700" cap="flat" cmpd="sng" algn="ctr">
                      <a:solidFill>
                        <a:srgbClr val="000000"/>
                      </a:solidFill>
                      <a:prstDash val="solid"/>
                      <a:round/>
                      <a:headEnd type="none" w="med" len="med"/>
                      <a:tailEnd type="none" w="med" len="med"/>
                    </a:lnR>
                    <a:lnT>
                      <a:noFill/>
                    </a:lnT>
                    <a:lnB>
                      <a:noFill/>
                    </a:lnB>
                    <a:solidFill>
                      <a:srgbClr val="FF0000"/>
                    </a:solidFill>
                  </a:tcPr>
                </a:tc>
              </a:tr>
              <a:tr h="178191">
                <a:tc>
                  <a:txBody>
                    <a:bodyPr/>
                    <a:lstStyle/>
                    <a:p>
                      <a:pPr algn="l" fontAlgn="b"/>
                      <a:r>
                        <a:rPr lang="en-US" sz="1050" b="0" i="0" u="none" strike="noStrike">
                          <a:solidFill>
                            <a:srgbClr val="FFFF00"/>
                          </a:solidFill>
                          <a:latin typeface="Helv"/>
                        </a:rPr>
                        <a:t>Drift space length</a:t>
                      </a:r>
                    </a:p>
                  </a:txBody>
                  <a:tcPr marL="0" marR="0" marT="0" marB="0" anchor="b">
                    <a:lnL w="1270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3333CC"/>
                    </a:solidFill>
                  </a:tcPr>
                </a:tc>
                <a:tc>
                  <a:txBody>
                    <a:bodyPr/>
                    <a:lstStyle/>
                    <a:p>
                      <a:pPr algn="ctr" fontAlgn="b"/>
                      <a:r>
                        <a:rPr lang="en-US" sz="1050" b="0" i="0" u="none" strike="noStrike">
                          <a:solidFill>
                            <a:srgbClr val="FFFF00"/>
                          </a:solidFill>
                          <a:latin typeface="Helv"/>
                        </a:rPr>
                        <a:t>0</a:t>
                      </a:r>
                    </a:p>
                  </a:txBody>
                  <a:tcPr marL="0" marR="0" marT="0" marB="0" anchor="b">
                    <a:lnL>
                      <a:noFill/>
                    </a:lnL>
                    <a:lnR>
                      <a:noFill/>
                    </a:lnR>
                    <a:lnT>
                      <a:noFill/>
                    </a:lnT>
                    <a:lnB w="6350" cap="flat" cmpd="sng" algn="ctr">
                      <a:solidFill>
                        <a:srgbClr val="000000"/>
                      </a:solidFill>
                      <a:prstDash val="solid"/>
                      <a:round/>
                      <a:headEnd type="none" w="med" len="med"/>
                      <a:tailEnd type="none" w="med" len="med"/>
                    </a:lnB>
                    <a:solidFill>
                      <a:srgbClr val="3333CC"/>
                    </a:solidFill>
                  </a:tcPr>
                </a:tc>
                <a:tc>
                  <a:txBody>
                    <a:bodyPr/>
                    <a:lstStyle/>
                    <a:p>
                      <a:pPr algn="l" fontAlgn="b"/>
                      <a:r>
                        <a:rPr lang="en-US" sz="1050" b="0" i="0" u="none" strike="noStrike">
                          <a:solidFill>
                            <a:srgbClr val="FFFF00"/>
                          </a:solidFill>
                          <a:latin typeface="Helv"/>
                        </a:rPr>
                        <a:t>mm</a:t>
                      </a:r>
                    </a:p>
                  </a:txBody>
                  <a:tcPr marL="0" marR="0" marT="0"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3333CC"/>
                    </a:solidFill>
                  </a:tcPr>
                </a:tc>
                <a:tc>
                  <a:txBody>
                    <a:bodyPr/>
                    <a:lstStyle/>
                    <a:p>
                      <a:pPr algn="l" fontAlgn="b"/>
                      <a:endParaRPr lang="en-US" sz="1050" b="0" i="0" u="none" strike="noStrike">
                        <a:latin typeface="Helv"/>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1050" b="1" i="0" u="none" strike="noStrike" dirty="0">
                          <a:solidFill>
                            <a:srgbClr val="FFFF00"/>
                          </a:solidFill>
                          <a:latin typeface="Helv"/>
                        </a:rPr>
                        <a:t>Magnet resistance</a:t>
                      </a:r>
                    </a:p>
                  </a:txBody>
                  <a:tcPr marL="0" marR="0" marT="0" marB="0" anchor="b">
                    <a:lnL w="6350" cap="flat" cmpd="sng" algn="ctr">
                      <a:solidFill>
                        <a:srgbClr val="000000"/>
                      </a:solidFill>
                      <a:prstDash val="solid"/>
                      <a:round/>
                      <a:headEnd type="none" w="med" len="med"/>
                      <a:tailEnd type="none" w="med" len="med"/>
                    </a:lnL>
                    <a:lnR>
                      <a:noFill/>
                    </a:lnR>
                    <a:lnT>
                      <a:noFill/>
                    </a:lnT>
                    <a:lnB>
                      <a:noFill/>
                    </a:lnB>
                    <a:solidFill>
                      <a:srgbClr val="FF0000"/>
                    </a:solidFill>
                  </a:tcPr>
                </a:tc>
                <a:tc>
                  <a:txBody>
                    <a:bodyPr/>
                    <a:lstStyle/>
                    <a:p>
                      <a:pPr algn="ctr" fontAlgn="b"/>
                      <a:r>
                        <a:rPr lang="en-US" sz="1050" b="1" i="0" u="none" strike="noStrike">
                          <a:solidFill>
                            <a:srgbClr val="FFFF00"/>
                          </a:solidFill>
                          <a:latin typeface="Helv"/>
                        </a:rPr>
                        <a:t>5.89</a:t>
                      </a:r>
                    </a:p>
                  </a:txBody>
                  <a:tcPr marL="0" marR="0" marT="0" marB="0" anchor="b">
                    <a:lnL>
                      <a:noFill/>
                    </a:lnL>
                    <a:lnR>
                      <a:noFill/>
                    </a:lnR>
                    <a:lnT>
                      <a:noFill/>
                    </a:lnT>
                    <a:lnB>
                      <a:noFill/>
                    </a:lnB>
                    <a:solidFill>
                      <a:srgbClr val="FF0000"/>
                    </a:solidFill>
                  </a:tcPr>
                </a:tc>
                <a:tc>
                  <a:txBody>
                    <a:bodyPr/>
                    <a:lstStyle/>
                    <a:p>
                      <a:pPr algn="l" fontAlgn="b"/>
                      <a:r>
                        <a:rPr lang="en-US" sz="1050" b="1" i="0" u="none" strike="noStrike">
                          <a:solidFill>
                            <a:srgbClr val="FFFF00"/>
                          </a:solidFill>
                          <a:latin typeface="Helv"/>
                        </a:rPr>
                        <a:t>mOhms</a:t>
                      </a:r>
                    </a:p>
                  </a:txBody>
                  <a:tcPr marL="0" marR="0" marT="0" marB="0" anchor="b">
                    <a:lnL>
                      <a:noFill/>
                    </a:lnL>
                    <a:lnR w="12700" cap="flat" cmpd="sng" algn="ctr">
                      <a:solidFill>
                        <a:srgbClr val="000000"/>
                      </a:solidFill>
                      <a:prstDash val="solid"/>
                      <a:round/>
                      <a:headEnd type="none" w="med" len="med"/>
                      <a:tailEnd type="none" w="med" len="med"/>
                    </a:lnR>
                    <a:lnT>
                      <a:noFill/>
                    </a:lnT>
                    <a:lnB>
                      <a:noFill/>
                    </a:lnB>
                    <a:solidFill>
                      <a:srgbClr val="FF0000"/>
                    </a:solidFill>
                  </a:tcPr>
                </a:tc>
              </a:tr>
              <a:tr h="178191">
                <a:tc>
                  <a:txBody>
                    <a:bodyPr/>
                    <a:lstStyle/>
                    <a:p>
                      <a:pPr algn="l" fontAlgn="b"/>
                      <a:r>
                        <a:rPr lang="en-US" sz="1050" b="0" i="0" u="none" strike="noStrike">
                          <a:latin typeface="Helv"/>
                        </a:rPr>
                        <a:t> </a:t>
                      </a:r>
                    </a:p>
                  </a:txBody>
                  <a:tcPr marL="0" marR="0" marT="0"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E3E3E3"/>
                    </a:solidFill>
                  </a:tcPr>
                </a:tc>
                <a:tc>
                  <a:txBody>
                    <a:bodyPr/>
                    <a:lstStyle/>
                    <a:p>
                      <a:pPr algn="ctr" fontAlgn="b"/>
                      <a:r>
                        <a:rPr lang="en-US" sz="1050" b="1" i="0" u="none" strike="noStrike">
                          <a:latin typeface="Helv"/>
                        </a:rPr>
                        <a:t> </a:t>
                      </a:r>
                    </a:p>
                  </a:txBody>
                  <a:tcPr marL="0" marR="0" marT="0" marB="0" anchor="b">
                    <a:lnL>
                      <a:noFill/>
                    </a:lnL>
                    <a:lnR>
                      <a:noFill/>
                    </a:lnR>
                    <a:lnT w="6350" cap="flat" cmpd="sng" algn="ctr">
                      <a:solidFill>
                        <a:srgbClr val="000000"/>
                      </a:solidFill>
                      <a:prstDash val="solid"/>
                      <a:round/>
                      <a:headEnd type="none" w="med" len="med"/>
                      <a:tailEnd type="none" w="med" len="med"/>
                    </a:lnT>
                    <a:lnB>
                      <a:noFill/>
                    </a:lnB>
                    <a:solidFill>
                      <a:srgbClr val="E3E3E3"/>
                    </a:solidFill>
                  </a:tcPr>
                </a:tc>
                <a:tc>
                  <a:txBody>
                    <a:bodyPr/>
                    <a:lstStyle/>
                    <a:p>
                      <a:pPr algn="l" fontAlgn="b"/>
                      <a:r>
                        <a:rPr lang="en-US" sz="1050" b="0" i="0" u="none" strike="noStrike">
                          <a:latin typeface="Helv"/>
                        </a:rPr>
                        <a:t> </a:t>
                      </a:r>
                    </a:p>
                  </a:txBody>
                  <a:tcPr marL="0" marR="0" marT="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E3E3E3"/>
                    </a:solidFill>
                  </a:tcPr>
                </a:tc>
                <a:tc>
                  <a:txBody>
                    <a:bodyPr/>
                    <a:lstStyle/>
                    <a:p>
                      <a:pPr algn="l" fontAlgn="b"/>
                      <a:endParaRPr lang="en-US" sz="1050" b="0" i="0" u="none" strike="noStrike">
                        <a:latin typeface="Helv"/>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1050" b="1" i="0" u="none" strike="noStrike">
                          <a:solidFill>
                            <a:srgbClr val="FFFF00"/>
                          </a:solidFill>
                          <a:latin typeface="Helv"/>
                        </a:rPr>
                        <a:t>Magnet inductance</a:t>
                      </a:r>
                    </a:p>
                  </a:txBody>
                  <a:tcPr marL="0" marR="0" marT="0" marB="0" anchor="b">
                    <a:lnL w="6350" cap="flat" cmpd="sng" algn="ctr">
                      <a:solidFill>
                        <a:srgbClr val="000000"/>
                      </a:solidFill>
                      <a:prstDash val="solid"/>
                      <a:round/>
                      <a:headEnd type="none" w="med" len="med"/>
                      <a:tailEnd type="none" w="med" len="med"/>
                    </a:lnL>
                    <a:lnR>
                      <a:noFill/>
                    </a:lnR>
                    <a:lnT>
                      <a:noFill/>
                    </a:lnT>
                    <a:lnB>
                      <a:noFill/>
                    </a:lnB>
                    <a:solidFill>
                      <a:srgbClr val="FF0000"/>
                    </a:solidFill>
                  </a:tcPr>
                </a:tc>
                <a:tc>
                  <a:txBody>
                    <a:bodyPr/>
                    <a:lstStyle/>
                    <a:p>
                      <a:pPr algn="ctr" fontAlgn="b"/>
                      <a:r>
                        <a:rPr lang="en-US" sz="1050" b="1" i="0" u="none" strike="noStrike">
                          <a:solidFill>
                            <a:srgbClr val="FFFF00"/>
                          </a:solidFill>
                          <a:latin typeface="Helv"/>
                        </a:rPr>
                        <a:t>116.1</a:t>
                      </a:r>
                    </a:p>
                  </a:txBody>
                  <a:tcPr marL="0" marR="0" marT="0" marB="0" anchor="b">
                    <a:lnL>
                      <a:noFill/>
                    </a:lnL>
                    <a:lnR>
                      <a:noFill/>
                    </a:lnR>
                    <a:lnT>
                      <a:noFill/>
                    </a:lnT>
                    <a:lnB>
                      <a:noFill/>
                    </a:lnB>
                    <a:solidFill>
                      <a:srgbClr val="FF0000"/>
                    </a:solidFill>
                  </a:tcPr>
                </a:tc>
                <a:tc>
                  <a:txBody>
                    <a:bodyPr/>
                    <a:lstStyle/>
                    <a:p>
                      <a:pPr algn="l" fontAlgn="b"/>
                      <a:r>
                        <a:rPr lang="en-US" sz="1050" b="1" i="0" u="none" strike="noStrike">
                          <a:solidFill>
                            <a:srgbClr val="FFFF00"/>
                          </a:solidFill>
                          <a:latin typeface="Helv"/>
                        </a:rPr>
                        <a:t>uH</a:t>
                      </a:r>
                    </a:p>
                  </a:txBody>
                  <a:tcPr marL="0" marR="0" marT="0" marB="0" anchor="b">
                    <a:lnL>
                      <a:noFill/>
                    </a:lnL>
                    <a:lnR w="12700" cap="flat" cmpd="sng" algn="ctr">
                      <a:solidFill>
                        <a:srgbClr val="000000"/>
                      </a:solidFill>
                      <a:prstDash val="solid"/>
                      <a:round/>
                      <a:headEnd type="none" w="med" len="med"/>
                      <a:tailEnd type="none" w="med" len="med"/>
                    </a:lnR>
                    <a:lnT>
                      <a:noFill/>
                    </a:lnT>
                    <a:lnB>
                      <a:noFill/>
                    </a:lnB>
                    <a:solidFill>
                      <a:srgbClr val="FF0000"/>
                    </a:solidFill>
                  </a:tcPr>
                </a:tc>
              </a:tr>
              <a:tr h="178191">
                <a:tc>
                  <a:txBody>
                    <a:bodyPr/>
                    <a:lstStyle/>
                    <a:p>
                      <a:pPr algn="l" fontAlgn="b"/>
                      <a:r>
                        <a:rPr lang="en-US" sz="1050" b="0" i="0" u="none" strike="noStrike">
                          <a:latin typeface="Helv"/>
                        </a:rPr>
                        <a:t>Copper resistivity ( 1.72E-2)</a:t>
                      </a:r>
                    </a:p>
                  </a:txBody>
                  <a:tcPr marL="0" marR="0" marT="0" marB="0" anchor="b">
                    <a:lnL w="12700" cap="flat" cmpd="sng" algn="ctr">
                      <a:solidFill>
                        <a:srgbClr val="000000"/>
                      </a:solidFill>
                      <a:prstDash val="solid"/>
                      <a:round/>
                      <a:headEnd type="none" w="med" len="med"/>
                      <a:tailEnd type="none" w="med" len="med"/>
                    </a:lnL>
                    <a:lnR>
                      <a:noFill/>
                    </a:lnR>
                    <a:lnT>
                      <a:noFill/>
                    </a:lnT>
                    <a:lnB>
                      <a:noFill/>
                    </a:lnB>
                    <a:solidFill>
                      <a:srgbClr val="E3E3E3"/>
                    </a:solidFill>
                  </a:tcPr>
                </a:tc>
                <a:tc>
                  <a:txBody>
                    <a:bodyPr/>
                    <a:lstStyle/>
                    <a:p>
                      <a:pPr algn="ctr" fontAlgn="b"/>
                      <a:r>
                        <a:rPr lang="en-US" sz="1050" b="0" i="0" u="none" strike="noStrike">
                          <a:latin typeface="Helv"/>
                        </a:rPr>
                        <a:t>0.0172</a:t>
                      </a:r>
                    </a:p>
                  </a:txBody>
                  <a:tcPr marL="0" marR="0" marT="0" marB="0" anchor="b">
                    <a:lnL>
                      <a:noFill/>
                    </a:lnL>
                    <a:lnR>
                      <a:noFill/>
                    </a:lnR>
                    <a:lnT>
                      <a:noFill/>
                    </a:lnT>
                    <a:lnB>
                      <a:noFill/>
                    </a:lnB>
                    <a:solidFill>
                      <a:srgbClr val="E3E3E3"/>
                    </a:solidFill>
                  </a:tcPr>
                </a:tc>
                <a:tc>
                  <a:txBody>
                    <a:bodyPr/>
                    <a:lstStyle/>
                    <a:p>
                      <a:pPr algn="l" fontAlgn="b"/>
                      <a:r>
                        <a:rPr lang="en-US" sz="1050" b="0" i="0" u="none" strike="noStrike">
                          <a:latin typeface="Helv"/>
                        </a:rPr>
                        <a:t>mO.mm</a:t>
                      </a:r>
                    </a:p>
                  </a:txBody>
                  <a:tcPr marL="0" marR="0" marT="0" marB="0" anchor="b">
                    <a:lnL>
                      <a:noFill/>
                    </a:lnL>
                    <a:lnR w="6350" cap="flat" cmpd="sng" algn="ctr">
                      <a:solidFill>
                        <a:srgbClr val="000000"/>
                      </a:solidFill>
                      <a:prstDash val="solid"/>
                      <a:round/>
                      <a:headEnd type="none" w="med" len="med"/>
                      <a:tailEnd type="none" w="med" len="med"/>
                    </a:lnR>
                    <a:lnT>
                      <a:noFill/>
                    </a:lnT>
                    <a:lnB>
                      <a:noFill/>
                    </a:lnB>
                    <a:solidFill>
                      <a:srgbClr val="E3E3E3"/>
                    </a:solidFill>
                  </a:tcPr>
                </a:tc>
                <a:tc>
                  <a:txBody>
                    <a:bodyPr/>
                    <a:lstStyle/>
                    <a:p>
                      <a:pPr algn="l" fontAlgn="b"/>
                      <a:endParaRPr lang="en-US" sz="1050" b="0" i="0" u="none" strike="noStrike">
                        <a:latin typeface="Helv"/>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1050" b="1" i="0" u="none" strike="noStrike">
                          <a:solidFill>
                            <a:srgbClr val="FFFF00"/>
                          </a:solidFill>
                          <a:latin typeface="Helv"/>
                        </a:rPr>
                        <a:t>Power consumption</a:t>
                      </a:r>
                    </a:p>
                  </a:txBody>
                  <a:tcPr marL="0" marR="0" marT="0" marB="0" anchor="b">
                    <a:lnL w="6350" cap="flat" cmpd="sng" algn="ctr">
                      <a:solidFill>
                        <a:srgbClr val="000000"/>
                      </a:solidFill>
                      <a:prstDash val="solid"/>
                      <a:round/>
                      <a:headEnd type="none" w="med" len="med"/>
                      <a:tailEnd type="none" w="med" len="med"/>
                    </a:lnL>
                    <a:lnR>
                      <a:noFill/>
                    </a:lnR>
                    <a:lnT>
                      <a:noFill/>
                    </a:lnT>
                    <a:lnB>
                      <a:noFill/>
                    </a:lnB>
                    <a:solidFill>
                      <a:srgbClr val="FF0000"/>
                    </a:solidFill>
                  </a:tcPr>
                </a:tc>
                <a:tc>
                  <a:txBody>
                    <a:bodyPr/>
                    <a:lstStyle/>
                    <a:p>
                      <a:pPr algn="ctr" fontAlgn="b"/>
                      <a:r>
                        <a:rPr lang="en-US" sz="1050" b="1" i="0" u="none" strike="noStrike" dirty="0">
                          <a:solidFill>
                            <a:srgbClr val="FFFF00"/>
                          </a:solidFill>
                          <a:latin typeface="Helv"/>
                        </a:rPr>
                        <a:t>0.081</a:t>
                      </a:r>
                    </a:p>
                  </a:txBody>
                  <a:tcPr marL="0" marR="0" marT="0" marB="0" anchor="b">
                    <a:lnL>
                      <a:noFill/>
                    </a:lnL>
                    <a:lnR>
                      <a:noFill/>
                    </a:lnR>
                    <a:lnT>
                      <a:noFill/>
                    </a:lnT>
                    <a:lnB>
                      <a:noFill/>
                    </a:lnB>
                    <a:solidFill>
                      <a:srgbClr val="FF0000"/>
                    </a:solidFill>
                  </a:tcPr>
                </a:tc>
                <a:tc>
                  <a:txBody>
                    <a:bodyPr/>
                    <a:lstStyle/>
                    <a:p>
                      <a:pPr algn="l" fontAlgn="b"/>
                      <a:r>
                        <a:rPr lang="en-US" sz="1050" b="1" i="0" u="none" strike="noStrike">
                          <a:solidFill>
                            <a:srgbClr val="FFFF00"/>
                          </a:solidFill>
                          <a:latin typeface="Helv"/>
                        </a:rPr>
                        <a:t>kW</a:t>
                      </a:r>
                    </a:p>
                  </a:txBody>
                  <a:tcPr marL="0" marR="0" marT="0" marB="0" anchor="b">
                    <a:lnL>
                      <a:noFill/>
                    </a:lnL>
                    <a:lnR w="12700" cap="flat" cmpd="sng" algn="ctr">
                      <a:solidFill>
                        <a:srgbClr val="000000"/>
                      </a:solidFill>
                      <a:prstDash val="solid"/>
                      <a:round/>
                      <a:headEnd type="none" w="med" len="med"/>
                      <a:tailEnd type="none" w="med" len="med"/>
                    </a:lnR>
                    <a:lnT>
                      <a:noFill/>
                    </a:lnT>
                    <a:lnB>
                      <a:noFill/>
                    </a:lnB>
                    <a:solidFill>
                      <a:srgbClr val="FF0000"/>
                    </a:solidFill>
                  </a:tcPr>
                </a:tc>
              </a:tr>
              <a:tr h="178191">
                <a:tc>
                  <a:txBody>
                    <a:bodyPr/>
                    <a:lstStyle/>
                    <a:p>
                      <a:pPr algn="l" fontAlgn="b"/>
                      <a:r>
                        <a:rPr lang="en-US" sz="1050" b="0" i="0" u="none" strike="noStrike">
                          <a:latin typeface="Helv"/>
                        </a:rPr>
                        <a:t>Youngs modulus (12500)</a:t>
                      </a:r>
                    </a:p>
                  </a:txBody>
                  <a:tcPr marL="0" marR="0" marT="0" marB="0" anchor="b">
                    <a:lnL w="12700" cap="flat" cmpd="sng" algn="ctr">
                      <a:solidFill>
                        <a:srgbClr val="000000"/>
                      </a:solidFill>
                      <a:prstDash val="solid"/>
                      <a:round/>
                      <a:headEnd type="none" w="med" len="med"/>
                      <a:tailEnd type="none" w="med" len="med"/>
                    </a:lnL>
                    <a:lnR>
                      <a:noFill/>
                    </a:lnR>
                    <a:lnT>
                      <a:noFill/>
                    </a:lnT>
                    <a:lnB>
                      <a:noFill/>
                    </a:lnB>
                    <a:solidFill>
                      <a:srgbClr val="E3E3E3"/>
                    </a:solidFill>
                  </a:tcPr>
                </a:tc>
                <a:tc>
                  <a:txBody>
                    <a:bodyPr/>
                    <a:lstStyle/>
                    <a:p>
                      <a:pPr algn="ctr" fontAlgn="b"/>
                      <a:r>
                        <a:rPr lang="en-US" sz="1050" b="0" i="0" u="none" strike="noStrike">
                          <a:latin typeface="Helv"/>
                        </a:rPr>
                        <a:t>12500</a:t>
                      </a:r>
                    </a:p>
                  </a:txBody>
                  <a:tcPr marL="0" marR="0" marT="0" marB="0" anchor="b">
                    <a:lnL>
                      <a:noFill/>
                    </a:lnL>
                    <a:lnR>
                      <a:noFill/>
                    </a:lnR>
                    <a:lnT>
                      <a:noFill/>
                    </a:lnT>
                    <a:lnB>
                      <a:noFill/>
                    </a:lnB>
                    <a:solidFill>
                      <a:srgbClr val="E3E3E3"/>
                    </a:solidFill>
                  </a:tcPr>
                </a:tc>
                <a:tc>
                  <a:txBody>
                    <a:bodyPr/>
                    <a:lstStyle/>
                    <a:p>
                      <a:pPr algn="l" fontAlgn="b"/>
                      <a:r>
                        <a:rPr lang="en-US" sz="1050" b="0" i="0" u="none" strike="noStrike">
                          <a:latin typeface="Helv"/>
                        </a:rPr>
                        <a:t>daN/mm2</a:t>
                      </a:r>
                    </a:p>
                  </a:txBody>
                  <a:tcPr marL="0" marR="0" marT="0" marB="0" anchor="b">
                    <a:lnL>
                      <a:noFill/>
                    </a:lnL>
                    <a:lnR w="6350" cap="flat" cmpd="sng" algn="ctr">
                      <a:solidFill>
                        <a:srgbClr val="000000"/>
                      </a:solidFill>
                      <a:prstDash val="solid"/>
                      <a:round/>
                      <a:headEnd type="none" w="med" len="med"/>
                      <a:tailEnd type="none" w="med" len="med"/>
                    </a:lnR>
                    <a:lnT>
                      <a:noFill/>
                    </a:lnT>
                    <a:lnB>
                      <a:noFill/>
                    </a:lnB>
                    <a:solidFill>
                      <a:srgbClr val="E3E3E3"/>
                    </a:solidFill>
                  </a:tcPr>
                </a:tc>
                <a:tc>
                  <a:txBody>
                    <a:bodyPr/>
                    <a:lstStyle/>
                    <a:p>
                      <a:pPr algn="l" fontAlgn="b"/>
                      <a:endParaRPr lang="en-US" sz="1050" b="0" i="0" u="none" strike="noStrike">
                        <a:latin typeface="Helv"/>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GB" sz="1050" b="0" i="0" u="none" strike="noStrike">
                          <a:solidFill>
                            <a:srgbClr val="FFFF00"/>
                          </a:solidFill>
                          <a:latin typeface="Helv"/>
                        </a:rPr>
                        <a:t>Magnetic energy stored in the gap</a:t>
                      </a:r>
                    </a:p>
                  </a:txBody>
                  <a:tcPr marL="0" marR="0" marT="0" marB="0" anchor="b">
                    <a:lnL w="6350" cap="flat" cmpd="sng" algn="ctr">
                      <a:solidFill>
                        <a:srgbClr val="000000"/>
                      </a:solidFill>
                      <a:prstDash val="solid"/>
                      <a:round/>
                      <a:headEnd type="none" w="med" len="med"/>
                      <a:tailEnd type="none" w="med" len="med"/>
                    </a:lnL>
                    <a:lnR>
                      <a:noFill/>
                    </a:lnR>
                    <a:lnT>
                      <a:noFill/>
                    </a:lnT>
                    <a:lnB>
                      <a:noFill/>
                    </a:lnB>
                    <a:solidFill>
                      <a:srgbClr val="FF0000"/>
                    </a:solidFill>
                  </a:tcPr>
                </a:tc>
                <a:tc>
                  <a:txBody>
                    <a:bodyPr/>
                    <a:lstStyle/>
                    <a:p>
                      <a:pPr algn="ctr" fontAlgn="b"/>
                      <a:r>
                        <a:rPr lang="en-US" sz="1050" b="0" i="0" u="none" strike="noStrike" dirty="0">
                          <a:solidFill>
                            <a:srgbClr val="FFFF00"/>
                          </a:solidFill>
                          <a:latin typeface="Helv"/>
                        </a:rPr>
                        <a:t>197</a:t>
                      </a:r>
                    </a:p>
                  </a:txBody>
                  <a:tcPr marL="0" marR="0" marT="0" marB="0" anchor="b">
                    <a:lnL>
                      <a:noFill/>
                    </a:lnL>
                    <a:lnR>
                      <a:noFill/>
                    </a:lnR>
                    <a:lnT>
                      <a:noFill/>
                    </a:lnT>
                    <a:lnB>
                      <a:noFill/>
                    </a:lnB>
                    <a:solidFill>
                      <a:srgbClr val="FF0000"/>
                    </a:solidFill>
                  </a:tcPr>
                </a:tc>
                <a:tc>
                  <a:txBody>
                    <a:bodyPr/>
                    <a:lstStyle/>
                    <a:p>
                      <a:pPr algn="l" fontAlgn="b"/>
                      <a:r>
                        <a:rPr lang="en-US" sz="1050" b="0" i="0" u="none" strike="noStrike">
                          <a:solidFill>
                            <a:srgbClr val="FFFF00"/>
                          </a:solidFill>
                          <a:latin typeface="Helv"/>
                        </a:rPr>
                        <a:t>J</a:t>
                      </a:r>
                    </a:p>
                  </a:txBody>
                  <a:tcPr marL="0" marR="0" marT="0" marB="0" anchor="b">
                    <a:lnL>
                      <a:noFill/>
                    </a:lnL>
                    <a:lnR w="12700" cap="flat" cmpd="sng" algn="ctr">
                      <a:solidFill>
                        <a:srgbClr val="000000"/>
                      </a:solidFill>
                      <a:prstDash val="solid"/>
                      <a:round/>
                      <a:headEnd type="none" w="med" len="med"/>
                      <a:tailEnd type="none" w="med" len="med"/>
                    </a:lnR>
                    <a:lnT>
                      <a:noFill/>
                    </a:lnT>
                    <a:lnB>
                      <a:noFill/>
                    </a:lnB>
                    <a:solidFill>
                      <a:srgbClr val="FF0000"/>
                    </a:solidFill>
                  </a:tcPr>
                </a:tc>
              </a:tr>
              <a:tr h="146747">
                <a:tc>
                  <a:txBody>
                    <a:bodyPr/>
                    <a:lstStyle/>
                    <a:p>
                      <a:pPr algn="l" fontAlgn="b"/>
                      <a:r>
                        <a:rPr lang="en-US" sz="1050" b="1" i="0" u="none" strike="noStrike">
                          <a:latin typeface="Helv"/>
                        </a:rPr>
                        <a:t> </a:t>
                      </a:r>
                    </a:p>
                  </a:txBody>
                  <a:tcPr marL="0" marR="0" marT="0" marB="0" anchor="b">
                    <a:lnL w="1270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E3E3E3"/>
                    </a:solidFill>
                  </a:tcPr>
                </a:tc>
                <a:tc>
                  <a:txBody>
                    <a:bodyPr/>
                    <a:lstStyle/>
                    <a:p>
                      <a:pPr algn="l" fontAlgn="b"/>
                      <a:r>
                        <a:rPr lang="en-US" sz="1050" b="0" i="0" u="none" strike="noStrike">
                          <a:latin typeface="Helv"/>
                        </a:rPr>
                        <a:t> </a:t>
                      </a:r>
                    </a:p>
                  </a:txBody>
                  <a:tcPr marL="0" marR="0" marT="0" marB="0" anchor="b">
                    <a:lnL>
                      <a:noFill/>
                    </a:lnL>
                    <a:lnR>
                      <a:noFill/>
                    </a:lnR>
                    <a:lnT>
                      <a:noFill/>
                    </a:lnT>
                    <a:lnB w="6350" cap="flat" cmpd="sng" algn="ctr">
                      <a:solidFill>
                        <a:srgbClr val="000000"/>
                      </a:solidFill>
                      <a:prstDash val="solid"/>
                      <a:round/>
                      <a:headEnd type="none" w="med" len="med"/>
                      <a:tailEnd type="none" w="med" len="med"/>
                    </a:lnB>
                    <a:solidFill>
                      <a:srgbClr val="E3E3E3"/>
                    </a:solidFill>
                  </a:tcPr>
                </a:tc>
                <a:tc>
                  <a:txBody>
                    <a:bodyPr/>
                    <a:lstStyle/>
                    <a:p>
                      <a:pPr algn="l" fontAlgn="b"/>
                      <a:r>
                        <a:rPr lang="en-US" sz="1050" b="0" i="0" u="none" strike="noStrike">
                          <a:latin typeface="Helv"/>
                        </a:rPr>
                        <a:t> </a:t>
                      </a:r>
                    </a:p>
                  </a:txBody>
                  <a:tcPr marL="0" marR="0" marT="0"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E3E3E3"/>
                    </a:solidFill>
                  </a:tcPr>
                </a:tc>
                <a:tc>
                  <a:txBody>
                    <a:bodyPr/>
                    <a:lstStyle/>
                    <a:p>
                      <a:pPr algn="l" fontAlgn="b"/>
                      <a:endParaRPr lang="en-US" sz="1050" b="0" i="0" u="none" strike="noStrike">
                        <a:latin typeface="Helv"/>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1050" b="0" i="0" u="none" strike="noStrike">
                          <a:solidFill>
                            <a:srgbClr val="FFFF00"/>
                          </a:solidFill>
                          <a:latin typeface="Helv"/>
                        </a:rPr>
                        <a:t> </a:t>
                      </a:r>
                    </a:p>
                  </a:txBody>
                  <a:tcPr marL="0" marR="0" marT="0" marB="0" anchor="b">
                    <a:lnL w="6350" cap="flat" cmpd="sng" algn="ctr">
                      <a:solidFill>
                        <a:srgbClr val="000000"/>
                      </a:solidFill>
                      <a:prstDash val="solid"/>
                      <a:round/>
                      <a:headEnd type="none" w="med" len="med"/>
                      <a:tailEnd type="none" w="med" len="med"/>
                    </a:lnL>
                    <a:lnR>
                      <a:noFill/>
                    </a:lnR>
                    <a:lnT>
                      <a:noFill/>
                    </a:lnT>
                    <a:lnB>
                      <a:noFill/>
                    </a:lnB>
                    <a:solidFill>
                      <a:srgbClr val="FF0000"/>
                    </a:solidFill>
                  </a:tcPr>
                </a:tc>
                <a:tc>
                  <a:txBody>
                    <a:bodyPr/>
                    <a:lstStyle/>
                    <a:p>
                      <a:pPr algn="ctr" fontAlgn="b"/>
                      <a:r>
                        <a:rPr lang="en-US" sz="1050" b="0" i="0" u="none" strike="noStrike">
                          <a:solidFill>
                            <a:srgbClr val="FFFF00"/>
                          </a:solidFill>
                          <a:latin typeface="Helv"/>
                        </a:rPr>
                        <a:t> </a:t>
                      </a:r>
                    </a:p>
                  </a:txBody>
                  <a:tcPr marL="0" marR="0" marT="0" marB="0" anchor="b">
                    <a:lnL>
                      <a:noFill/>
                    </a:lnL>
                    <a:lnR>
                      <a:noFill/>
                    </a:lnR>
                    <a:lnT>
                      <a:noFill/>
                    </a:lnT>
                    <a:lnB>
                      <a:noFill/>
                    </a:lnB>
                    <a:solidFill>
                      <a:srgbClr val="FF0000"/>
                    </a:solidFill>
                  </a:tcPr>
                </a:tc>
                <a:tc>
                  <a:txBody>
                    <a:bodyPr/>
                    <a:lstStyle/>
                    <a:p>
                      <a:pPr algn="l" fontAlgn="b"/>
                      <a:r>
                        <a:rPr lang="en-US" sz="1050" b="0" i="0" u="none" strike="noStrike">
                          <a:solidFill>
                            <a:srgbClr val="FFFF00"/>
                          </a:solidFill>
                          <a:latin typeface="Helv"/>
                        </a:rPr>
                        <a:t> </a:t>
                      </a:r>
                    </a:p>
                  </a:txBody>
                  <a:tcPr marL="0" marR="0" marT="0" marB="0" anchor="b">
                    <a:lnL>
                      <a:noFill/>
                    </a:lnL>
                    <a:lnR w="12700" cap="flat" cmpd="sng" algn="ctr">
                      <a:solidFill>
                        <a:srgbClr val="000000"/>
                      </a:solidFill>
                      <a:prstDash val="solid"/>
                      <a:round/>
                      <a:headEnd type="none" w="med" len="med"/>
                      <a:tailEnd type="none" w="med" len="med"/>
                    </a:lnR>
                    <a:lnT>
                      <a:noFill/>
                    </a:lnT>
                    <a:lnB>
                      <a:noFill/>
                    </a:lnB>
                    <a:solidFill>
                      <a:srgbClr val="FF0000"/>
                    </a:solidFill>
                  </a:tcPr>
                </a:tc>
              </a:tr>
              <a:tr h="178191">
                <a:tc>
                  <a:txBody>
                    <a:bodyPr/>
                    <a:lstStyle/>
                    <a:p>
                      <a:pPr algn="l" fontAlgn="b"/>
                      <a:r>
                        <a:rPr lang="en-US" sz="1050" b="1" i="0" u="none" strike="noStrike">
                          <a:solidFill>
                            <a:srgbClr val="FFFF00"/>
                          </a:solidFill>
                          <a:latin typeface="Helv"/>
                        </a:rPr>
                        <a:t>Current pulse shape</a:t>
                      </a:r>
                    </a:p>
                  </a:txBody>
                  <a:tcPr marL="0" marR="0" marT="0"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FF0000"/>
                    </a:solidFill>
                  </a:tcPr>
                </a:tc>
                <a:tc>
                  <a:txBody>
                    <a:bodyPr/>
                    <a:lstStyle/>
                    <a:p>
                      <a:pPr algn="ctr" fontAlgn="b"/>
                      <a:r>
                        <a:rPr lang="en-US" sz="1050" b="1" i="0" u="none" strike="noStrike">
                          <a:solidFill>
                            <a:srgbClr val="FFFF00"/>
                          </a:solidFill>
                          <a:latin typeface="Helv"/>
                        </a:rPr>
                        <a:t> </a:t>
                      </a:r>
                    </a:p>
                  </a:txBody>
                  <a:tcPr marL="0" marR="0" marT="0" marB="0" anchor="b">
                    <a:lnL>
                      <a:noFill/>
                    </a:lnL>
                    <a:lnR>
                      <a:noFill/>
                    </a:lnR>
                    <a:lnT w="6350" cap="flat" cmpd="sng" algn="ctr">
                      <a:solidFill>
                        <a:srgbClr val="000000"/>
                      </a:solidFill>
                      <a:prstDash val="solid"/>
                      <a:round/>
                      <a:headEnd type="none" w="med" len="med"/>
                      <a:tailEnd type="none" w="med" len="med"/>
                    </a:lnT>
                    <a:lnB>
                      <a:noFill/>
                    </a:lnB>
                    <a:solidFill>
                      <a:srgbClr val="FF0000"/>
                    </a:solidFill>
                  </a:tcPr>
                </a:tc>
                <a:tc>
                  <a:txBody>
                    <a:bodyPr/>
                    <a:lstStyle/>
                    <a:p>
                      <a:pPr algn="l" fontAlgn="b"/>
                      <a:r>
                        <a:rPr lang="en-US" sz="1050" b="0" i="0" u="none" strike="noStrike">
                          <a:solidFill>
                            <a:srgbClr val="FFFF00"/>
                          </a:solidFill>
                          <a:latin typeface="Helv"/>
                        </a:rPr>
                        <a:t> </a:t>
                      </a:r>
                    </a:p>
                  </a:txBody>
                  <a:tcPr marL="0" marR="0" marT="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0000"/>
                    </a:solidFill>
                  </a:tcPr>
                </a:tc>
                <a:tc>
                  <a:txBody>
                    <a:bodyPr/>
                    <a:lstStyle/>
                    <a:p>
                      <a:pPr algn="l" fontAlgn="b"/>
                      <a:endParaRPr lang="en-US" sz="1050" b="0" i="0" u="none" strike="noStrike">
                        <a:latin typeface="Helv"/>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1050" b="0" i="0" u="none" strike="noStrike">
                          <a:solidFill>
                            <a:srgbClr val="FFFF00"/>
                          </a:solidFill>
                          <a:latin typeface="Helv"/>
                        </a:rPr>
                        <a:t> </a:t>
                      </a:r>
                    </a:p>
                  </a:txBody>
                  <a:tcPr marL="0" marR="0" marT="0"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r>
                        <a:rPr lang="en-US" sz="1050" b="1" i="0" u="none" strike="noStrike">
                          <a:solidFill>
                            <a:srgbClr val="FFFF00"/>
                          </a:solidFill>
                          <a:latin typeface="Helv"/>
                        </a:rPr>
                        <a:t> </a:t>
                      </a:r>
                    </a:p>
                  </a:txBody>
                  <a:tcPr marL="0" marR="0" marT="0" marB="0" anchor="b">
                    <a:lnL>
                      <a:noFill/>
                    </a:lnL>
                    <a:lnR>
                      <a:noFill/>
                    </a:lnR>
                    <a:lnT>
                      <a:noFill/>
                    </a:lnT>
                    <a:lnB w="6350" cap="flat" cmpd="sng" algn="ctr">
                      <a:solidFill>
                        <a:srgbClr val="000000"/>
                      </a:solidFill>
                      <a:prstDash val="solid"/>
                      <a:round/>
                      <a:headEnd type="none" w="med" len="med"/>
                      <a:tailEnd type="none" w="med" len="med"/>
                    </a:lnB>
                    <a:solidFill>
                      <a:srgbClr val="FF0000"/>
                    </a:solidFill>
                  </a:tcPr>
                </a:tc>
                <a:tc>
                  <a:txBody>
                    <a:bodyPr/>
                    <a:lstStyle/>
                    <a:p>
                      <a:pPr algn="l" fontAlgn="b"/>
                      <a:r>
                        <a:rPr lang="en-US" sz="1050" b="0" i="0" u="none" strike="noStrike">
                          <a:solidFill>
                            <a:srgbClr val="FFFF00"/>
                          </a:solidFill>
                          <a:latin typeface="Helv"/>
                        </a:rPr>
                        <a:t> </a:t>
                      </a:r>
                    </a:p>
                  </a:txBody>
                  <a:tcPr marL="0" marR="0" marT="0" marB="0" anchor="b">
                    <a:lnL>
                      <a:noFill/>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0000"/>
                    </a:solidFill>
                  </a:tcPr>
                </a:tc>
              </a:tr>
              <a:tr h="178191">
                <a:tc>
                  <a:txBody>
                    <a:bodyPr/>
                    <a:lstStyle/>
                    <a:p>
                      <a:pPr algn="l" fontAlgn="b"/>
                      <a:r>
                        <a:rPr lang="en-US" sz="1050" b="0" i="0" u="none" strike="noStrike">
                          <a:solidFill>
                            <a:srgbClr val="FFFF00"/>
                          </a:solidFill>
                          <a:latin typeface="Helv"/>
                        </a:rPr>
                        <a:t>DC, half sine, trapezoidal</a:t>
                      </a:r>
                    </a:p>
                  </a:txBody>
                  <a:tcPr marL="0" marR="0" marT="0" marB="0" anchor="b">
                    <a:lnL w="12700" cap="flat" cmpd="sng" algn="ctr">
                      <a:solidFill>
                        <a:srgbClr val="000000"/>
                      </a:solidFill>
                      <a:prstDash val="solid"/>
                      <a:round/>
                      <a:headEnd type="none" w="med" len="med"/>
                      <a:tailEnd type="none" w="med" len="med"/>
                    </a:lnL>
                    <a:lnR>
                      <a:noFill/>
                    </a:lnR>
                    <a:lnT>
                      <a:noFill/>
                    </a:lnT>
                    <a:lnB>
                      <a:noFill/>
                    </a:lnB>
                    <a:solidFill>
                      <a:srgbClr val="FF0000"/>
                    </a:solidFill>
                  </a:tcPr>
                </a:tc>
                <a:tc>
                  <a:txBody>
                    <a:bodyPr/>
                    <a:lstStyle/>
                    <a:p>
                      <a:pPr algn="ctr" fontAlgn="b"/>
                      <a:r>
                        <a:rPr lang="en-US" sz="1050" b="1" i="0" u="none" strike="noStrike">
                          <a:solidFill>
                            <a:srgbClr val="FFFF00"/>
                          </a:solidFill>
                          <a:latin typeface="Helv"/>
                        </a:rPr>
                        <a:t>t</a:t>
                      </a:r>
                    </a:p>
                  </a:txBody>
                  <a:tcPr marL="0" marR="0" marT="0" marB="0" anchor="b">
                    <a:lnL>
                      <a:noFill/>
                    </a:lnL>
                    <a:lnR>
                      <a:noFill/>
                    </a:lnR>
                    <a:lnT>
                      <a:noFill/>
                    </a:lnT>
                    <a:lnB>
                      <a:noFill/>
                    </a:lnB>
                    <a:solidFill>
                      <a:srgbClr val="FF0000"/>
                    </a:solidFill>
                  </a:tcPr>
                </a:tc>
                <a:tc>
                  <a:txBody>
                    <a:bodyPr/>
                    <a:lstStyle/>
                    <a:p>
                      <a:pPr algn="l" fontAlgn="b"/>
                      <a:r>
                        <a:rPr lang="en-US" sz="1050" b="0" i="0" u="none" strike="noStrike">
                          <a:solidFill>
                            <a:srgbClr val="FFFF00"/>
                          </a:solidFill>
                          <a:latin typeface="Helv"/>
                        </a:rPr>
                        <a:t> </a:t>
                      </a:r>
                    </a:p>
                  </a:txBody>
                  <a:tcPr marL="0" marR="0" marT="0" marB="0" anchor="b">
                    <a:lnL>
                      <a:noFill/>
                    </a:lnL>
                    <a:lnR w="6350" cap="flat" cmpd="sng" algn="ctr">
                      <a:solidFill>
                        <a:srgbClr val="000000"/>
                      </a:solidFill>
                      <a:prstDash val="solid"/>
                      <a:round/>
                      <a:headEnd type="none" w="med" len="med"/>
                      <a:tailEnd type="none" w="med" len="med"/>
                    </a:lnR>
                    <a:lnT>
                      <a:noFill/>
                    </a:lnT>
                    <a:lnB>
                      <a:noFill/>
                    </a:lnB>
                    <a:solidFill>
                      <a:srgbClr val="FF0000"/>
                    </a:solidFill>
                  </a:tcPr>
                </a:tc>
                <a:tc>
                  <a:txBody>
                    <a:bodyPr/>
                    <a:lstStyle/>
                    <a:p>
                      <a:pPr algn="l" fontAlgn="b"/>
                      <a:endParaRPr lang="en-US" sz="1050" b="0" i="0" u="none" strike="noStrike">
                        <a:latin typeface="Helv"/>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1050" b="0" i="0" u="none" strike="noStrike">
                          <a:solidFill>
                            <a:srgbClr val="FFFF00"/>
                          </a:solidFill>
                          <a:latin typeface="Helv"/>
                        </a:rPr>
                        <a:t> </a:t>
                      </a:r>
                    </a:p>
                  </a:txBody>
                  <a:tcPr marL="0" marR="0" marT="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3333CC"/>
                    </a:solidFill>
                  </a:tcPr>
                </a:tc>
                <a:tc>
                  <a:txBody>
                    <a:bodyPr/>
                    <a:lstStyle/>
                    <a:p>
                      <a:pPr algn="ctr" fontAlgn="b"/>
                      <a:r>
                        <a:rPr lang="en-US" sz="1050" b="1" i="0" u="none" strike="noStrike" dirty="0">
                          <a:solidFill>
                            <a:srgbClr val="FFFF00"/>
                          </a:solidFill>
                          <a:latin typeface="Helv"/>
                        </a:rPr>
                        <a:t> </a:t>
                      </a:r>
                    </a:p>
                  </a:txBody>
                  <a:tcPr marL="0" marR="0" marT="0" marB="0" anchor="b">
                    <a:lnL>
                      <a:noFill/>
                    </a:lnL>
                    <a:lnR>
                      <a:noFill/>
                    </a:lnR>
                    <a:lnT w="6350" cap="flat" cmpd="sng" algn="ctr">
                      <a:solidFill>
                        <a:srgbClr val="000000"/>
                      </a:solidFill>
                      <a:prstDash val="solid"/>
                      <a:round/>
                      <a:headEnd type="none" w="med" len="med"/>
                      <a:tailEnd type="none" w="med" len="med"/>
                    </a:lnT>
                    <a:lnB>
                      <a:noFill/>
                    </a:lnB>
                    <a:solidFill>
                      <a:srgbClr val="3333CC"/>
                    </a:solidFill>
                  </a:tcPr>
                </a:tc>
                <a:tc>
                  <a:txBody>
                    <a:bodyPr/>
                    <a:lstStyle/>
                    <a:p>
                      <a:pPr algn="l" fontAlgn="b"/>
                      <a:r>
                        <a:rPr lang="en-US" sz="1050" b="0" i="0" u="none" strike="noStrike">
                          <a:solidFill>
                            <a:srgbClr val="FFFF00"/>
                          </a:solidFill>
                          <a:latin typeface="Helv"/>
                        </a:rPr>
                        <a:t> </a:t>
                      </a:r>
                    </a:p>
                  </a:txBody>
                  <a:tcPr marL="0" marR="0" marT="0" marB="0" anchor="b">
                    <a:lnL>
                      <a:noFill/>
                    </a:lnL>
                    <a:lnR>
                      <a:noFill/>
                    </a:lnR>
                    <a:lnT w="6350" cap="flat" cmpd="sng" algn="ctr">
                      <a:solidFill>
                        <a:srgbClr val="000000"/>
                      </a:solidFill>
                      <a:prstDash val="solid"/>
                      <a:round/>
                      <a:headEnd type="none" w="med" len="med"/>
                      <a:tailEnd type="none" w="med" len="med"/>
                    </a:lnT>
                    <a:lnB>
                      <a:noFill/>
                    </a:lnB>
                    <a:solidFill>
                      <a:srgbClr val="3333CC"/>
                    </a:solidFill>
                  </a:tcPr>
                </a:tc>
              </a:tr>
              <a:tr h="188674">
                <a:tc>
                  <a:txBody>
                    <a:bodyPr/>
                    <a:lstStyle/>
                    <a:p>
                      <a:pPr algn="l" fontAlgn="b"/>
                      <a:r>
                        <a:rPr lang="en-US" sz="1050" b="0" i="0" u="none" strike="noStrike">
                          <a:solidFill>
                            <a:srgbClr val="FFFF00"/>
                          </a:solidFill>
                          <a:latin typeface="Helv"/>
                        </a:rPr>
                        <a:t>rise time = fall time</a:t>
                      </a:r>
                    </a:p>
                  </a:txBody>
                  <a:tcPr marL="0" marR="0" marT="0" marB="0" anchor="b">
                    <a:lnL w="12700" cap="flat" cmpd="sng" algn="ctr">
                      <a:solidFill>
                        <a:srgbClr val="000000"/>
                      </a:solidFill>
                      <a:prstDash val="solid"/>
                      <a:round/>
                      <a:headEnd type="none" w="med" len="med"/>
                      <a:tailEnd type="none" w="med" len="med"/>
                    </a:lnL>
                    <a:lnR>
                      <a:noFill/>
                    </a:lnR>
                    <a:lnT>
                      <a:noFill/>
                    </a:lnT>
                    <a:lnB>
                      <a:noFill/>
                    </a:lnB>
                    <a:solidFill>
                      <a:srgbClr val="FF0000"/>
                    </a:solidFill>
                  </a:tcPr>
                </a:tc>
                <a:tc>
                  <a:txBody>
                    <a:bodyPr/>
                    <a:lstStyle/>
                    <a:p>
                      <a:pPr algn="ctr" fontAlgn="b"/>
                      <a:r>
                        <a:rPr lang="en-US" sz="1050" b="1" i="0" u="none" strike="noStrike">
                          <a:solidFill>
                            <a:srgbClr val="FFFF00"/>
                          </a:solidFill>
                          <a:latin typeface="Helv"/>
                        </a:rPr>
                        <a:t>1</a:t>
                      </a:r>
                    </a:p>
                  </a:txBody>
                  <a:tcPr marL="0" marR="0" marT="0" marB="0" anchor="b">
                    <a:lnL>
                      <a:noFill/>
                    </a:lnL>
                    <a:lnR>
                      <a:noFill/>
                    </a:lnR>
                    <a:lnT>
                      <a:noFill/>
                    </a:lnT>
                    <a:lnB>
                      <a:noFill/>
                    </a:lnB>
                    <a:solidFill>
                      <a:srgbClr val="FF0000"/>
                    </a:solidFill>
                  </a:tcPr>
                </a:tc>
                <a:tc>
                  <a:txBody>
                    <a:bodyPr/>
                    <a:lstStyle/>
                    <a:p>
                      <a:pPr algn="l" fontAlgn="b"/>
                      <a:r>
                        <a:rPr lang="en-US" sz="1050" b="0" i="0" u="none" strike="noStrike">
                          <a:solidFill>
                            <a:srgbClr val="FFFF00"/>
                          </a:solidFill>
                          <a:latin typeface="Helv"/>
                        </a:rPr>
                        <a:t>ms</a:t>
                      </a:r>
                    </a:p>
                  </a:txBody>
                  <a:tcPr marL="0" marR="0" marT="0" marB="0" anchor="b">
                    <a:lnL>
                      <a:noFill/>
                    </a:lnL>
                    <a:lnR w="6350" cap="flat" cmpd="sng" algn="ctr">
                      <a:solidFill>
                        <a:srgbClr val="000000"/>
                      </a:solidFill>
                      <a:prstDash val="solid"/>
                      <a:round/>
                      <a:headEnd type="none" w="med" len="med"/>
                      <a:tailEnd type="none" w="med" len="med"/>
                    </a:lnR>
                    <a:lnT>
                      <a:noFill/>
                    </a:lnT>
                    <a:lnB>
                      <a:noFill/>
                    </a:lnB>
                    <a:solidFill>
                      <a:srgbClr val="FF0000"/>
                    </a:solidFill>
                  </a:tcPr>
                </a:tc>
                <a:tc>
                  <a:txBody>
                    <a:bodyPr/>
                    <a:lstStyle/>
                    <a:p>
                      <a:pPr algn="l" fontAlgn="b"/>
                      <a:endParaRPr lang="en-US" sz="1050" b="0" i="0" u="none" strike="noStrike">
                        <a:latin typeface="Helv"/>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GB" sz="1050" b="0" i="0" u="none" strike="noStrike">
                          <a:solidFill>
                            <a:srgbClr val="FFFF00"/>
                          </a:solidFill>
                          <a:latin typeface="Helv"/>
                        </a:rPr>
                        <a:t>Beam displacement after drift space</a:t>
                      </a:r>
                    </a:p>
                  </a:txBody>
                  <a:tcPr marL="0" marR="0" marT="0" marB="0" anchor="b">
                    <a:lnL w="6350" cap="flat" cmpd="sng" algn="ctr">
                      <a:solidFill>
                        <a:srgbClr val="000000"/>
                      </a:solidFill>
                      <a:prstDash val="solid"/>
                      <a:round/>
                      <a:headEnd type="none" w="med" len="med"/>
                      <a:tailEnd type="none" w="med" len="med"/>
                    </a:lnL>
                    <a:lnR>
                      <a:noFill/>
                    </a:lnR>
                    <a:lnT>
                      <a:noFill/>
                    </a:lnT>
                    <a:lnB>
                      <a:noFill/>
                    </a:lnB>
                    <a:solidFill>
                      <a:srgbClr val="3333CC"/>
                    </a:solidFill>
                  </a:tcPr>
                </a:tc>
                <a:tc>
                  <a:txBody>
                    <a:bodyPr/>
                    <a:lstStyle/>
                    <a:p>
                      <a:pPr algn="ctr" fontAlgn="b"/>
                      <a:r>
                        <a:rPr lang="en-US" sz="1050" b="0" i="0" u="none" strike="noStrike" dirty="0">
                          <a:solidFill>
                            <a:srgbClr val="FFFF00"/>
                          </a:solidFill>
                          <a:latin typeface="Helv"/>
                        </a:rPr>
                        <a:t>14</a:t>
                      </a:r>
                    </a:p>
                  </a:txBody>
                  <a:tcPr marL="0" marR="0" marT="0" marB="0" anchor="b">
                    <a:lnL>
                      <a:noFill/>
                    </a:lnL>
                    <a:lnR>
                      <a:noFill/>
                    </a:lnR>
                    <a:lnT>
                      <a:noFill/>
                    </a:lnT>
                    <a:lnB>
                      <a:noFill/>
                    </a:lnB>
                    <a:solidFill>
                      <a:srgbClr val="3333CC"/>
                    </a:solidFill>
                  </a:tcPr>
                </a:tc>
                <a:tc>
                  <a:txBody>
                    <a:bodyPr/>
                    <a:lstStyle/>
                    <a:p>
                      <a:pPr algn="l" fontAlgn="b"/>
                      <a:r>
                        <a:rPr lang="en-US" sz="1050" b="0" i="0" u="none" strike="noStrike">
                          <a:solidFill>
                            <a:srgbClr val="FFFF00"/>
                          </a:solidFill>
                          <a:latin typeface="Helv"/>
                        </a:rPr>
                        <a:t>mm</a:t>
                      </a:r>
                    </a:p>
                  </a:txBody>
                  <a:tcPr marL="0" marR="0" marT="0" marB="0" anchor="b">
                    <a:lnL>
                      <a:noFill/>
                    </a:lnL>
                    <a:lnR>
                      <a:noFill/>
                    </a:lnR>
                    <a:lnT>
                      <a:noFill/>
                    </a:lnT>
                    <a:lnB>
                      <a:noFill/>
                    </a:lnB>
                    <a:solidFill>
                      <a:srgbClr val="3333CC"/>
                    </a:solidFill>
                  </a:tcPr>
                </a:tc>
              </a:tr>
              <a:tr h="178191">
                <a:tc>
                  <a:txBody>
                    <a:bodyPr/>
                    <a:lstStyle/>
                    <a:p>
                      <a:pPr algn="l" fontAlgn="b"/>
                      <a:r>
                        <a:rPr lang="en-US" sz="1050" b="0" i="0" u="none" strike="noStrike">
                          <a:solidFill>
                            <a:srgbClr val="FFFF00"/>
                          </a:solidFill>
                          <a:latin typeface="Helv"/>
                        </a:rPr>
                        <a:t>flat top</a:t>
                      </a:r>
                    </a:p>
                  </a:txBody>
                  <a:tcPr marL="0" marR="0" marT="0" marB="0" anchor="b">
                    <a:lnL w="12700" cap="flat" cmpd="sng" algn="ctr">
                      <a:solidFill>
                        <a:srgbClr val="000000"/>
                      </a:solidFill>
                      <a:prstDash val="solid"/>
                      <a:round/>
                      <a:headEnd type="none" w="med" len="med"/>
                      <a:tailEnd type="none" w="med" len="med"/>
                    </a:lnL>
                    <a:lnR>
                      <a:noFill/>
                    </a:lnR>
                    <a:lnT>
                      <a:noFill/>
                    </a:lnT>
                    <a:lnB>
                      <a:noFill/>
                    </a:lnB>
                    <a:solidFill>
                      <a:srgbClr val="FF0000"/>
                    </a:solidFill>
                  </a:tcPr>
                </a:tc>
                <a:tc>
                  <a:txBody>
                    <a:bodyPr/>
                    <a:lstStyle/>
                    <a:p>
                      <a:pPr algn="ctr" fontAlgn="b"/>
                      <a:r>
                        <a:rPr lang="en-US" sz="1050" b="1" i="0" u="none" strike="noStrike">
                          <a:solidFill>
                            <a:srgbClr val="FFFF00"/>
                          </a:solidFill>
                          <a:latin typeface="Helv"/>
                        </a:rPr>
                        <a:t>3</a:t>
                      </a:r>
                    </a:p>
                  </a:txBody>
                  <a:tcPr marL="0" marR="0" marT="0" marB="0" anchor="b">
                    <a:lnL>
                      <a:noFill/>
                    </a:lnL>
                    <a:lnR>
                      <a:noFill/>
                    </a:lnR>
                    <a:lnT>
                      <a:noFill/>
                    </a:lnT>
                    <a:lnB>
                      <a:noFill/>
                    </a:lnB>
                    <a:solidFill>
                      <a:srgbClr val="FF0000"/>
                    </a:solidFill>
                  </a:tcPr>
                </a:tc>
                <a:tc>
                  <a:txBody>
                    <a:bodyPr/>
                    <a:lstStyle/>
                    <a:p>
                      <a:pPr algn="l" fontAlgn="b"/>
                      <a:r>
                        <a:rPr lang="en-US" sz="1050" b="0" i="0" u="none" strike="noStrike">
                          <a:solidFill>
                            <a:srgbClr val="FFFF00"/>
                          </a:solidFill>
                          <a:latin typeface="Helv"/>
                        </a:rPr>
                        <a:t>ms</a:t>
                      </a:r>
                    </a:p>
                  </a:txBody>
                  <a:tcPr marL="0" marR="0" marT="0" marB="0" anchor="b">
                    <a:lnL>
                      <a:noFill/>
                    </a:lnL>
                    <a:lnR w="6350" cap="flat" cmpd="sng" algn="ctr">
                      <a:solidFill>
                        <a:srgbClr val="000000"/>
                      </a:solidFill>
                      <a:prstDash val="solid"/>
                      <a:round/>
                      <a:headEnd type="none" w="med" len="med"/>
                      <a:tailEnd type="none" w="med" len="med"/>
                    </a:lnR>
                    <a:lnT>
                      <a:noFill/>
                    </a:lnT>
                    <a:lnB>
                      <a:noFill/>
                    </a:lnB>
                    <a:solidFill>
                      <a:srgbClr val="FF0000"/>
                    </a:solidFill>
                  </a:tcPr>
                </a:tc>
                <a:tc>
                  <a:txBody>
                    <a:bodyPr/>
                    <a:lstStyle/>
                    <a:p>
                      <a:pPr algn="l" fontAlgn="b"/>
                      <a:endParaRPr lang="en-US" sz="1050" b="0" i="0" u="none" strike="noStrike">
                        <a:latin typeface="Helv"/>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1050" b="0" i="0" u="none" strike="noStrike">
                          <a:solidFill>
                            <a:srgbClr val="FFFF00"/>
                          </a:solidFill>
                          <a:latin typeface="Helv"/>
                        </a:rPr>
                        <a:t> </a:t>
                      </a:r>
                    </a:p>
                  </a:txBody>
                  <a:tcPr marL="0" marR="0" marT="0"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3333CC"/>
                    </a:solidFill>
                  </a:tcPr>
                </a:tc>
                <a:tc>
                  <a:txBody>
                    <a:bodyPr/>
                    <a:lstStyle/>
                    <a:p>
                      <a:pPr algn="ctr" fontAlgn="b"/>
                      <a:r>
                        <a:rPr lang="en-US" sz="1050" b="1" i="0" u="none" strike="noStrike" dirty="0">
                          <a:solidFill>
                            <a:srgbClr val="FFFF00"/>
                          </a:solidFill>
                          <a:latin typeface="Helv"/>
                        </a:rPr>
                        <a:t> </a:t>
                      </a:r>
                    </a:p>
                  </a:txBody>
                  <a:tcPr marL="0" marR="0" marT="0" marB="0" anchor="b">
                    <a:lnL>
                      <a:noFill/>
                    </a:lnL>
                    <a:lnR>
                      <a:noFill/>
                    </a:lnR>
                    <a:lnT>
                      <a:noFill/>
                    </a:lnT>
                    <a:lnB w="6350" cap="flat" cmpd="sng" algn="ctr">
                      <a:solidFill>
                        <a:srgbClr val="000000"/>
                      </a:solidFill>
                      <a:prstDash val="solid"/>
                      <a:round/>
                      <a:headEnd type="none" w="med" len="med"/>
                      <a:tailEnd type="none" w="med" len="med"/>
                    </a:lnB>
                    <a:solidFill>
                      <a:srgbClr val="3333CC"/>
                    </a:solidFill>
                  </a:tcPr>
                </a:tc>
                <a:tc>
                  <a:txBody>
                    <a:bodyPr/>
                    <a:lstStyle/>
                    <a:p>
                      <a:pPr algn="l" fontAlgn="b"/>
                      <a:r>
                        <a:rPr lang="en-US" sz="1050" b="0" i="0" u="none" strike="noStrike" dirty="0">
                          <a:solidFill>
                            <a:srgbClr val="FFFF00"/>
                          </a:solidFill>
                          <a:latin typeface="Helv"/>
                        </a:rPr>
                        <a:t> </a:t>
                      </a:r>
                    </a:p>
                  </a:txBody>
                  <a:tcPr marL="0" marR="0" marT="0" marB="0" anchor="b">
                    <a:lnL>
                      <a:noFill/>
                    </a:lnL>
                    <a:lnR>
                      <a:noFill/>
                    </a:lnR>
                    <a:lnT>
                      <a:noFill/>
                    </a:lnT>
                    <a:lnB w="6350" cap="flat" cmpd="sng" algn="ctr">
                      <a:solidFill>
                        <a:srgbClr val="000000"/>
                      </a:solidFill>
                      <a:prstDash val="solid"/>
                      <a:round/>
                      <a:headEnd type="none" w="med" len="med"/>
                      <a:tailEnd type="none" w="med" len="med"/>
                    </a:lnB>
                    <a:solidFill>
                      <a:srgbClr val="3333CC"/>
                    </a:solidFill>
                  </a:tcPr>
                </a:tc>
              </a:tr>
              <a:tr h="188674">
                <a:tc>
                  <a:txBody>
                    <a:bodyPr/>
                    <a:lstStyle/>
                    <a:p>
                      <a:pPr algn="l" fontAlgn="b"/>
                      <a:r>
                        <a:rPr lang="en-US" sz="1050" b="1" i="0" u="none" strike="noStrike">
                          <a:solidFill>
                            <a:srgbClr val="FFFF00"/>
                          </a:solidFill>
                          <a:latin typeface="Helv"/>
                        </a:rPr>
                        <a:t>Repetition time (total  cycle)</a:t>
                      </a:r>
                    </a:p>
                  </a:txBody>
                  <a:tcPr marL="0" marR="0" marT="0" marB="0" anchor="b">
                    <a:lnL w="12700" cap="flat" cmpd="sng" algn="ctr">
                      <a:solidFill>
                        <a:srgbClr val="000000"/>
                      </a:solidFill>
                      <a:prstDash val="solid"/>
                      <a:round/>
                      <a:headEnd type="none" w="med" len="med"/>
                      <a:tailEnd type="none" w="med" len="med"/>
                    </a:lnL>
                    <a:lnR>
                      <a:noFill/>
                    </a:lnR>
                    <a:lnT>
                      <a:noFill/>
                    </a:lnT>
                    <a:lnB>
                      <a:noFill/>
                    </a:lnB>
                    <a:solidFill>
                      <a:srgbClr val="FF0000"/>
                    </a:solidFill>
                  </a:tcPr>
                </a:tc>
                <a:tc>
                  <a:txBody>
                    <a:bodyPr/>
                    <a:lstStyle/>
                    <a:p>
                      <a:pPr algn="ctr" fontAlgn="b"/>
                      <a:r>
                        <a:rPr lang="en-US" sz="1050" b="1" i="0" u="none" strike="noStrike">
                          <a:solidFill>
                            <a:srgbClr val="FFFF00"/>
                          </a:solidFill>
                          <a:latin typeface="Helv"/>
                        </a:rPr>
                        <a:t>0.9</a:t>
                      </a:r>
                    </a:p>
                  </a:txBody>
                  <a:tcPr marL="0" marR="0" marT="0" marB="0" anchor="b">
                    <a:lnL>
                      <a:noFill/>
                    </a:lnL>
                    <a:lnR>
                      <a:noFill/>
                    </a:lnR>
                    <a:lnT>
                      <a:noFill/>
                    </a:lnT>
                    <a:lnB>
                      <a:noFill/>
                    </a:lnB>
                    <a:solidFill>
                      <a:srgbClr val="FF0000"/>
                    </a:solidFill>
                  </a:tcPr>
                </a:tc>
                <a:tc>
                  <a:txBody>
                    <a:bodyPr/>
                    <a:lstStyle/>
                    <a:p>
                      <a:pPr algn="l" fontAlgn="b"/>
                      <a:r>
                        <a:rPr lang="en-US" sz="1050" b="0" i="0" u="none" strike="noStrike">
                          <a:solidFill>
                            <a:srgbClr val="FFFF00"/>
                          </a:solidFill>
                          <a:latin typeface="Helv"/>
                        </a:rPr>
                        <a:t>s</a:t>
                      </a:r>
                    </a:p>
                  </a:txBody>
                  <a:tcPr marL="0" marR="0" marT="0" marB="0" anchor="b">
                    <a:lnL>
                      <a:noFill/>
                    </a:lnL>
                    <a:lnR w="6350" cap="flat" cmpd="sng" algn="ctr">
                      <a:solidFill>
                        <a:srgbClr val="000000"/>
                      </a:solidFill>
                      <a:prstDash val="solid"/>
                      <a:round/>
                      <a:headEnd type="none" w="med" len="med"/>
                      <a:tailEnd type="none" w="med" len="med"/>
                    </a:lnR>
                    <a:lnT>
                      <a:noFill/>
                    </a:lnT>
                    <a:lnB>
                      <a:noFill/>
                    </a:lnB>
                    <a:solidFill>
                      <a:srgbClr val="FF0000"/>
                    </a:solidFill>
                  </a:tcPr>
                </a:tc>
                <a:tc>
                  <a:txBody>
                    <a:bodyPr/>
                    <a:lstStyle/>
                    <a:p>
                      <a:pPr algn="l" fontAlgn="b"/>
                      <a:endParaRPr lang="en-US" sz="1050" b="0" i="0" u="none" strike="noStrike">
                        <a:latin typeface="Helv"/>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1050" b="1" i="0" u="none" strike="noStrike">
                          <a:solidFill>
                            <a:srgbClr val="FFFF00"/>
                          </a:solidFill>
                          <a:latin typeface="Helv"/>
                        </a:rPr>
                        <a:t>Lamination dimensions</a:t>
                      </a:r>
                    </a:p>
                  </a:txBody>
                  <a:tcPr marL="0" marR="0" marT="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3333CC"/>
                    </a:solidFill>
                  </a:tcPr>
                </a:tc>
                <a:tc>
                  <a:txBody>
                    <a:bodyPr/>
                    <a:lstStyle/>
                    <a:p>
                      <a:pPr algn="ctr" fontAlgn="b"/>
                      <a:r>
                        <a:rPr lang="en-US" sz="1050" b="1" i="0" u="none" strike="noStrike">
                          <a:solidFill>
                            <a:srgbClr val="FFFF00"/>
                          </a:solidFill>
                          <a:latin typeface="Helv"/>
                        </a:rPr>
                        <a:t> </a:t>
                      </a:r>
                    </a:p>
                  </a:txBody>
                  <a:tcPr marL="0" marR="0" marT="0" marB="0" anchor="b">
                    <a:lnL>
                      <a:noFill/>
                    </a:lnL>
                    <a:lnR>
                      <a:noFill/>
                    </a:lnR>
                    <a:lnT w="6350" cap="flat" cmpd="sng" algn="ctr">
                      <a:solidFill>
                        <a:srgbClr val="000000"/>
                      </a:solidFill>
                      <a:prstDash val="solid"/>
                      <a:round/>
                      <a:headEnd type="none" w="med" len="med"/>
                      <a:tailEnd type="none" w="med" len="med"/>
                    </a:lnT>
                    <a:lnB>
                      <a:noFill/>
                    </a:lnB>
                    <a:solidFill>
                      <a:srgbClr val="3333CC"/>
                    </a:solidFill>
                  </a:tcPr>
                </a:tc>
                <a:tc>
                  <a:txBody>
                    <a:bodyPr/>
                    <a:lstStyle/>
                    <a:p>
                      <a:pPr algn="l" fontAlgn="b"/>
                      <a:r>
                        <a:rPr lang="en-US" sz="1050" b="0" i="0" u="none" strike="noStrike" dirty="0">
                          <a:solidFill>
                            <a:srgbClr val="FFFF00"/>
                          </a:solidFill>
                          <a:latin typeface="Helv"/>
                        </a:rPr>
                        <a:t> </a:t>
                      </a:r>
                    </a:p>
                  </a:txBody>
                  <a:tcPr marL="0" marR="0" marT="0" marB="0" anchor="b">
                    <a:lnL>
                      <a:noFill/>
                    </a:lnL>
                    <a:lnR>
                      <a:noFill/>
                    </a:lnR>
                    <a:lnT w="6350" cap="flat" cmpd="sng" algn="ctr">
                      <a:solidFill>
                        <a:srgbClr val="000000"/>
                      </a:solidFill>
                      <a:prstDash val="solid"/>
                      <a:round/>
                      <a:headEnd type="none" w="med" len="med"/>
                      <a:tailEnd type="none" w="med" len="med"/>
                    </a:lnT>
                    <a:lnB>
                      <a:noFill/>
                    </a:lnB>
                    <a:solidFill>
                      <a:srgbClr val="3333CC"/>
                    </a:solidFill>
                  </a:tcPr>
                </a:tc>
              </a:tr>
              <a:tr h="188674">
                <a:tc>
                  <a:txBody>
                    <a:bodyPr/>
                    <a:lstStyle/>
                    <a:p>
                      <a:pPr algn="l" fontAlgn="b"/>
                      <a:r>
                        <a:rPr lang="en-GB" sz="1050" b="0" i="0" u="none" strike="noStrike">
                          <a:solidFill>
                            <a:srgbClr val="FFFF00"/>
                          </a:solidFill>
                          <a:latin typeface="Helv"/>
                        </a:rPr>
                        <a:t> repetition rate of the current pulse</a:t>
                      </a:r>
                    </a:p>
                  </a:txBody>
                  <a:tcPr marL="0" marR="0" marT="0" marB="0" anchor="b">
                    <a:lnL w="1270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r>
                        <a:rPr lang="en-US" sz="1050" b="1" i="0" u="none" strike="noStrike">
                          <a:solidFill>
                            <a:srgbClr val="FFFF00"/>
                          </a:solidFill>
                          <a:latin typeface="Helv"/>
                        </a:rPr>
                        <a:t>1.1</a:t>
                      </a:r>
                    </a:p>
                  </a:txBody>
                  <a:tcPr marL="0" marR="0" marT="0" marB="0" anchor="b">
                    <a:lnL>
                      <a:noFill/>
                    </a:lnL>
                    <a:lnR>
                      <a:noFill/>
                    </a:lnR>
                    <a:lnT>
                      <a:noFill/>
                    </a:lnT>
                    <a:lnB w="6350" cap="flat" cmpd="sng" algn="ctr">
                      <a:solidFill>
                        <a:srgbClr val="000000"/>
                      </a:solidFill>
                      <a:prstDash val="solid"/>
                      <a:round/>
                      <a:headEnd type="none" w="med" len="med"/>
                      <a:tailEnd type="none" w="med" len="med"/>
                    </a:lnB>
                    <a:solidFill>
                      <a:srgbClr val="FF0000"/>
                    </a:solidFill>
                  </a:tcPr>
                </a:tc>
                <a:tc>
                  <a:txBody>
                    <a:bodyPr/>
                    <a:lstStyle/>
                    <a:p>
                      <a:pPr algn="l" fontAlgn="b"/>
                      <a:r>
                        <a:rPr lang="en-US" sz="1050" b="0" i="0" u="none" strike="noStrike">
                          <a:solidFill>
                            <a:srgbClr val="FFFF00"/>
                          </a:solidFill>
                          <a:latin typeface="Helv"/>
                        </a:rPr>
                        <a:t>Hz</a:t>
                      </a:r>
                    </a:p>
                  </a:txBody>
                  <a:tcPr marL="0" marR="0" marT="0"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0000"/>
                    </a:solidFill>
                  </a:tcPr>
                </a:tc>
                <a:tc>
                  <a:txBody>
                    <a:bodyPr/>
                    <a:lstStyle/>
                    <a:p>
                      <a:pPr algn="l" fontAlgn="b"/>
                      <a:endParaRPr lang="en-US" sz="1050" b="0" i="0" u="none" strike="noStrike">
                        <a:latin typeface="Helv"/>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1050" b="0" i="0" u="none" strike="noStrike">
                          <a:solidFill>
                            <a:srgbClr val="FFFF00"/>
                          </a:solidFill>
                          <a:latin typeface="Helv"/>
                        </a:rPr>
                        <a:t>Gap width</a:t>
                      </a:r>
                    </a:p>
                  </a:txBody>
                  <a:tcPr marL="0" marR="0" marT="0" marB="0" anchor="b">
                    <a:lnL w="6350" cap="flat" cmpd="sng" algn="ctr">
                      <a:solidFill>
                        <a:srgbClr val="000000"/>
                      </a:solidFill>
                      <a:prstDash val="solid"/>
                      <a:round/>
                      <a:headEnd type="none" w="med" len="med"/>
                      <a:tailEnd type="none" w="med" len="med"/>
                    </a:lnL>
                    <a:lnR>
                      <a:noFill/>
                    </a:lnR>
                    <a:lnT>
                      <a:noFill/>
                    </a:lnT>
                    <a:lnB>
                      <a:noFill/>
                    </a:lnB>
                    <a:solidFill>
                      <a:srgbClr val="3333CC"/>
                    </a:solidFill>
                  </a:tcPr>
                </a:tc>
                <a:tc>
                  <a:txBody>
                    <a:bodyPr/>
                    <a:lstStyle/>
                    <a:p>
                      <a:pPr algn="ctr" fontAlgn="b"/>
                      <a:r>
                        <a:rPr lang="en-US" sz="1050" b="0" i="0" u="none" strike="noStrike" dirty="0">
                          <a:solidFill>
                            <a:srgbClr val="FFFF00"/>
                          </a:solidFill>
                          <a:latin typeface="Helv"/>
                        </a:rPr>
                        <a:t>140</a:t>
                      </a:r>
                    </a:p>
                  </a:txBody>
                  <a:tcPr marL="0" marR="0" marT="0" marB="0" anchor="b">
                    <a:lnL>
                      <a:noFill/>
                    </a:lnL>
                    <a:lnR>
                      <a:noFill/>
                    </a:lnR>
                    <a:lnT>
                      <a:noFill/>
                    </a:lnT>
                    <a:lnB>
                      <a:noFill/>
                    </a:lnB>
                    <a:solidFill>
                      <a:srgbClr val="3333CC"/>
                    </a:solidFill>
                  </a:tcPr>
                </a:tc>
                <a:tc>
                  <a:txBody>
                    <a:bodyPr/>
                    <a:lstStyle/>
                    <a:p>
                      <a:pPr algn="l" fontAlgn="b"/>
                      <a:r>
                        <a:rPr lang="en-US" sz="1050" b="0" i="0" u="none" strike="noStrike">
                          <a:solidFill>
                            <a:srgbClr val="FFFF00"/>
                          </a:solidFill>
                          <a:latin typeface="Helv"/>
                        </a:rPr>
                        <a:t>p en mm</a:t>
                      </a:r>
                    </a:p>
                  </a:txBody>
                  <a:tcPr marL="0" marR="0" marT="0" marB="0" anchor="b">
                    <a:lnL>
                      <a:noFill/>
                    </a:lnL>
                    <a:lnR>
                      <a:noFill/>
                    </a:lnR>
                    <a:lnT>
                      <a:noFill/>
                    </a:lnT>
                    <a:lnB>
                      <a:noFill/>
                    </a:lnB>
                    <a:solidFill>
                      <a:srgbClr val="3333CC"/>
                    </a:solidFill>
                  </a:tcPr>
                </a:tc>
              </a:tr>
              <a:tr h="146747">
                <a:tc>
                  <a:txBody>
                    <a:bodyPr/>
                    <a:lstStyle/>
                    <a:p>
                      <a:pPr algn="l" fontAlgn="b"/>
                      <a:r>
                        <a:rPr lang="en-US" sz="1050" b="1" i="0" u="none" strike="noStrike">
                          <a:solidFill>
                            <a:srgbClr val="000080"/>
                          </a:solidFill>
                          <a:latin typeface="Helv"/>
                        </a:rPr>
                        <a:t>Cooling circuit parameters</a:t>
                      </a:r>
                    </a:p>
                  </a:txBody>
                  <a:tcPr marL="0" marR="0" marT="0"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A6CAF0"/>
                    </a:solidFill>
                  </a:tcPr>
                </a:tc>
                <a:tc>
                  <a:txBody>
                    <a:bodyPr/>
                    <a:lstStyle/>
                    <a:p>
                      <a:pPr algn="l" fontAlgn="b"/>
                      <a:r>
                        <a:rPr lang="en-US" sz="1050" b="0" i="0" u="none" strike="noStrike">
                          <a:solidFill>
                            <a:srgbClr val="000080"/>
                          </a:solidFill>
                          <a:latin typeface="Helv"/>
                        </a:rPr>
                        <a:t> </a:t>
                      </a:r>
                    </a:p>
                  </a:txBody>
                  <a:tcPr marL="0" marR="0" marT="0" marB="0" anchor="b">
                    <a:lnL>
                      <a:noFill/>
                    </a:lnL>
                    <a:lnR>
                      <a:noFill/>
                    </a:lnR>
                    <a:lnT w="6350" cap="flat" cmpd="sng" algn="ctr">
                      <a:solidFill>
                        <a:srgbClr val="000000"/>
                      </a:solidFill>
                      <a:prstDash val="solid"/>
                      <a:round/>
                      <a:headEnd type="none" w="med" len="med"/>
                      <a:tailEnd type="none" w="med" len="med"/>
                    </a:lnT>
                    <a:lnB>
                      <a:noFill/>
                    </a:lnB>
                    <a:solidFill>
                      <a:srgbClr val="A6CAF0"/>
                    </a:solidFill>
                  </a:tcPr>
                </a:tc>
                <a:tc>
                  <a:txBody>
                    <a:bodyPr/>
                    <a:lstStyle/>
                    <a:p>
                      <a:pPr algn="l" fontAlgn="b"/>
                      <a:r>
                        <a:rPr lang="en-US" sz="1050" b="0" i="0" u="none" strike="noStrike">
                          <a:solidFill>
                            <a:srgbClr val="000080"/>
                          </a:solidFill>
                          <a:latin typeface="Helv"/>
                        </a:rPr>
                        <a:t> </a:t>
                      </a:r>
                    </a:p>
                  </a:txBody>
                  <a:tcPr marL="0" marR="0" marT="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A6CAF0"/>
                    </a:solidFill>
                  </a:tcPr>
                </a:tc>
                <a:tc>
                  <a:txBody>
                    <a:bodyPr/>
                    <a:lstStyle/>
                    <a:p>
                      <a:pPr algn="l" fontAlgn="b"/>
                      <a:endParaRPr lang="en-US" sz="1050" b="0" i="0" u="none" strike="noStrike">
                        <a:latin typeface="Helv"/>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1050" b="0" i="0" u="none" strike="noStrike">
                          <a:solidFill>
                            <a:srgbClr val="FFFF00"/>
                          </a:solidFill>
                          <a:latin typeface="Helv"/>
                        </a:rPr>
                        <a:t>Gap Heigth</a:t>
                      </a:r>
                    </a:p>
                  </a:txBody>
                  <a:tcPr marL="0" marR="0" marT="0" marB="0" anchor="b">
                    <a:lnL w="6350" cap="flat" cmpd="sng" algn="ctr">
                      <a:solidFill>
                        <a:srgbClr val="000000"/>
                      </a:solidFill>
                      <a:prstDash val="solid"/>
                      <a:round/>
                      <a:headEnd type="none" w="med" len="med"/>
                      <a:tailEnd type="none" w="med" len="med"/>
                    </a:lnL>
                    <a:lnR>
                      <a:noFill/>
                    </a:lnR>
                    <a:lnT>
                      <a:noFill/>
                    </a:lnT>
                    <a:lnB>
                      <a:noFill/>
                    </a:lnB>
                    <a:solidFill>
                      <a:srgbClr val="3333CC"/>
                    </a:solidFill>
                  </a:tcPr>
                </a:tc>
                <a:tc>
                  <a:txBody>
                    <a:bodyPr/>
                    <a:lstStyle/>
                    <a:p>
                      <a:pPr algn="ctr" fontAlgn="b"/>
                      <a:r>
                        <a:rPr lang="en-US" sz="1050" b="0" i="0" u="none" strike="noStrike" dirty="0">
                          <a:solidFill>
                            <a:srgbClr val="FFFF00"/>
                          </a:solidFill>
                          <a:latin typeface="Helv"/>
                        </a:rPr>
                        <a:t>80</a:t>
                      </a:r>
                    </a:p>
                  </a:txBody>
                  <a:tcPr marL="0" marR="0" marT="0" marB="0" anchor="b">
                    <a:lnL>
                      <a:noFill/>
                    </a:lnL>
                    <a:lnR>
                      <a:noFill/>
                    </a:lnR>
                    <a:lnT>
                      <a:noFill/>
                    </a:lnT>
                    <a:lnB>
                      <a:noFill/>
                    </a:lnB>
                    <a:solidFill>
                      <a:srgbClr val="3333CC"/>
                    </a:solidFill>
                  </a:tcPr>
                </a:tc>
                <a:tc>
                  <a:txBody>
                    <a:bodyPr/>
                    <a:lstStyle/>
                    <a:p>
                      <a:pPr algn="l" fontAlgn="b"/>
                      <a:r>
                        <a:rPr lang="en-US" sz="1050" b="0" i="0" u="none" strike="noStrike">
                          <a:solidFill>
                            <a:srgbClr val="FFFF00"/>
                          </a:solidFill>
                          <a:latin typeface="Helv"/>
                        </a:rPr>
                        <a:t>h en mm</a:t>
                      </a:r>
                    </a:p>
                  </a:txBody>
                  <a:tcPr marL="0" marR="0" marT="0" marB="0" anchor="b">
                    <a:lnL>
                      <a:noFill/>
                    </a:lnL>
                    <a:lnR>
                      <a:noFill/>
                    </a:lnR>
                    <a:lnT>
                      <a:noFill/>
                    </a:lnT>
                    <a:lnB>
                      <a:noFill/>
                    </a:lnB>
                    <a:solidFill>
                      <a:srgbClr val="3333CC"/>
                    </a:solidFill>
                  </a:tcPr>
                </a:tc>
              </a:tr>
              <a:tr h="188674">
                <a:tc>
                  <a:txBody>
                    <a:bodyPr/>
                    <a:lstStyle/>
                    <a:p>
                      <a:pPr algn="l" fontAlgn="b"/>
                      <a:r>
                        <a:rPr lang="en-GB" sz="1050" b="0" i="0" u="none" strike="noStrike">
                          <a:solidFill>
                            <a:srgbClr val="000080"/>
                          </a:solidFill>
                          <a:latin typeface="Helv"/>
                        </a:rPr>
                        <a:t>septum/return cond. channels in series?</a:t>
                      </a:r>
                    </a:p>
                  </a:txBody>
                  <a:tcPr marL="0" marR="0" marT="0" marB="0" anchor="b">
                    <a:lnL w="12700" cap="flat" cmpd="sng" algn="ctr">
                      <a:solidFill>
                        <a:srgbClr val="000000"/>
                      </a:solidFill>
                      <a:prstDash val="solid"/>
                      <a:round/>
                      <a:headEnd type="none" w="med" len="med"/>
                      <a:tailEnd type="none" w="med" len="med"/>
                    </a:lnL>
                    <a:lnR>
                      <a:noFill/>
                    </a:lnR>
                    <a:lnT>
                      <a:noFill/>
                    </a:lnT>
                    <a:lnB>
                      <a:noFill/>
                    </a:lnB>
                    <a:solidFill>
                      <a:srgbClr val="A6CAF0"/>
                    </a:solidFill>
                  </a:tcPr>
                </a:tc>
                <a:tc>
                  <a:txBody>
                    <a:bodyPr/>
                    <a:lstStyle/>
                    <a:p>
                      <a:pPr algn="ctr" fontAlgn="b"/>
                      <a:r>
                        <a:rPr lang="en-US" sz="1050" b="1" i="0" u="none" strike="noStrike">
                          <a:solidFill>
                            <a:srgbClr val="000080"/>
                          </a:solidFill>
                          <a:latin typeface="Helv"/>
                        </a:rPr>
                        <a:t>yes</a:t>
                      </a:r>
                    </a:p>
                  </a:txBody>
                  <a:tcPr marL="0" marR="0" marT="0" marB="0" anchor="b">
                    <a:lnL>
                      <a:noFill/>
                    </a:lnL>
                    <a:lnR>
                      <a:noFill/>
                    </a:lnR>
                    <a:lnT>
                      <a:noFill/>
                    </a:lnT>
                    <a:lnB>
                      <a:noFill/>
                    </a:lnB>
                    <a:solidFill>
                      <a:srgbClr val="A6CAF0"/>
                    </a:solidFill>
                  </a:tcPr>
                </a:tc>
                <a:tc>
                  <a:txBody>
                    <a:bodyPr/>
                    <a:lstStyle/>
                    <a:p>
                      <a:pPr algn="l" fontAlgn="b"/>
                      <a:r>
                        <a:rPr lang="en-US" sz="1050" b="0" i="0" u="none" strike="noStrike">
                          <a:solidFill>
                            <a:srgbClr val="000080"/>
                          </a:solidFill>
                          <a:latin typeface="Helv"/>
                        </a:rPr>
                        <a:t> </a:t>
                      </a:r>
                    </a:p>
                  </a:txBody>
                  <a:tcPr marL="0" marR="0" marT="0" marB="0" anchor="b">
                    <a:lnL>
                      <a:noFill/>
                    </a:lnL>
                    <a:lnR w="6350" cap="flat" cmpd="sng" algn="ctr">
                      <a:solidFill>
                        <a:srgbClr val="000000"/>
                      </a:solidFill>
                      <a:prstDash val="solid"/>
                      <a:round/>
                      <a:headEnd type="none" w="med" len="med"/>
                      <a:tailEnd type="none" w="med" len="med"/>
                    </a:lnR>
                    <a:lnT>
                      <a:noFill/>
                    </a:lnT>
                    <a:lnB>
                      <a:noFill/>
                    </a:lnB>
                    <a:solidFill>
                      <a:srgbClr val="A6CAF0"/>
                    </a:solidFill>
                  </a:tcPr>
                </a:tc>
                <a:tc>
                  <a:txBody>
                    <a:bodyPr/>
                    <a:lstStyle/>
                    <a:p>
                      <a:pPr algn="l" fontAlgn="b"/>
                      <a:endParaRPr lang="en-US" sz="1050" b="0" i="0" u="none" strike="noStrike">
                        <a:latin typeface="Helv"/>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1050" b="0" i="0" u="none" strike="noStrike">
                          <a:solidFill>
                            <a:srgbClr val="FFFF00"/>
                          </a:solidFill>
                          <a:latin typeface="Helv"/>
                        </a:rPr>
                        <a:t>Lamination width     L</a:t>
                      </a:r>
                    </a:p>
                  </a:txBody>
                  <a:tcPr marL="0" marR="0" marT="0" marB="0" anchor="b">
                    <a:lnL w="6350" cap="flat" cmpd="sng" algn="ctr">
                      <a:solidFill>
                        <a:srgbClr val="000000"/>
                      </a:solidFill>
                      <a:prstDash val="solid"/>
                      <a:round/>
                      <a:headEnd type="none" w="med" len="med"/>
                      <a:tailEnd type="none" w="med" len="med"/>
                    </a:lnL>
                    <a:lnR>
                      <a:noFill/>
                    </a:lnR>
                    <a:lnT>
                      <a:noFill/>
                    </a:lnT>
                    <a:lnB>
                      <a:noFill/>
                    </a:lnB>
                    <a:solidFill>
                      <a:srgbClr val="3333CC"/>
                    </a:solidFill>
                  </a:tcPr>
                </a:tc>
                <a:tc>
                  <a:txBody>
                    <a:bodyPr/>
                    <a:lstStyle/>
                    <a:p>
                      <a:pPr algn="ctr" fontAlgn="b"/>
                      <a:r>
                        <a:rPr lang="en-US" sz="1050" b="0" i="0" u="none" strike="noStrike" dirty="0">
                          <a:solidFill>
                            <a:srgbClr val="FFFF00"/>
                          </a:solidFill>
                          <a:latin typeface="Helv"/>
                        </a:rPr>
                        <a:t>185</a:t>
                      </a:r>
                    </a:p>
                  </a:txBody>
                  <a:tcPr marL="0" marR="0" marT="0" marB="0" anchor="b">
                    <a:lnL>
                      <a:noFill/>
                    </a:lnL>
                    <a:lnR>
                      <a:noFill/>
                    </a:lnR>
                    <a:lnT>
                      <a:noFill/>
                    </a:lnT>
                    <a:lnB>
                      <a:noFill/>
                    </a:lnB>
                    <a:solidFill>
                      <a:srgbClr val="3333CC"/>
                    </a:solidFill>
                  </a:tcPr>
                </a:tc>
                <a:tc>
                  <a:txBody>
                    <a:bodyPr/>
                    <a:lstStyle/>
                    <a:p>
                      <a:pPr algn="l" fontAlgn="b"/>
                      <a:r>
                        <a:rPr lang="en-US" sz="1050" b="0" i="0" u="none" strike="noStrike" dirty="0">
                          <a:solidFill>
                            <a:srgbClr val="FFFF00"/>
                          </a:solidFill>
                          <a:latin typeface="Helv"/>
                        </a:rPr>
                        <a:t>L en mm</a:t>
                      </a:r>
                    </a:p>
                  </a:txBody>
                  <a:tcPr marL="0" marR="0" marT="0" marB="0" anchor="b">
                    <a:lnL>
                      <a:noFill/>
                    </a:lnL>
                    <a:lnR>
                      <a:noFill/>
                    </a:lnR>
                    <a:lnT>
                      <a:noFill/>
                    </a:lnT>
                    <a:lnB>
                      <a:noFill/>
                    </a:lnB>
                    <a:solidFill>
                      <a:srgbClr val="3333CC"/>
                    </a:solidFill>
                  </a:tcPr>
                </a:tc>
              </a:tr>
              <a:tr h="178191">
                <a:tc>
                  <a:txBody>
                    <a:bodyPr/>
                    <a:lstStyle/>
                    <a:p>
                      <a:pPr algn="l" fontAlgn="b"/>
                      <a:r>
                        <a:rPr lang="en-US" sz="1050" b="0" i="0" u="none" strike="noStrike">
                          <a:solidFill>
                            <a:srgbClr val="000080"/>
                          </a:solidFill>
                          <a:latin typeface="Helv"/>
                        </a:rPr>
                        <a:t>water pressure difference (dP)</a:t>
                      </a:r>
                    </a:p>
                  </a:txBody>
                  <a:tcPr marL="0" marR="0" marT="0" marB="0" anchor="b">
                    <a:lnL w="12700" cap="flat" cmpd="sng" algn="ctr">
                      <a:solidFill>
                        <a:srgbClr val="000000"/>
                      </a:solidFill>
                      <a:prstDash val="solid"/>
                      <a:round/>
                      <a:headEnd type="none" w="med" len="med"/>
                      <a:tailEnd type="none" w="med" len="med"/>
                    </a:lnL>
                    <a:lnR>
                      <a:noFill/>
                    </a:lnR>
                    <a:lnT>
                      <a:noFill/>
                    </a:lnT>
                    <a:lnB>
                      <a:noFill/>
                    </a:lnB>
                    <a:solidFill>
                      <a:srgbClr val="A6CAF0"/>
                    </a:solidFill>
                  </a:tcPr>
                </a:tc>
                <a:tc>
                  <a:txBody>
                    <a:bodyPr/>
                    <a:lstStyle/>
                    <a:p>
                      <a:pPr algn="ctr" fontAlgn="b"/>
                      <a:r>
                        <a:rPr lang="en-US" sz="1050" b="0" i="0" u="none" strike="noStrike">
                          <a:solidFill>
                            <a:srgbClr val="000080"/>
                          </a:solidFill>
                          <a:latin typeface="Helv"/>
                        </a:rPr>
                        <a:t>12</a:t>
                      </a:r>
                    </a:p>
                  </a:txBody>
                  <a:tcPr marL="0" marR="0" marT="0" marB="0" anchor="b">
                    <a:lnL>
                      <a:noFill/>
                    </a:lnL>
                    <a:lnR>
                      <a:noFill/>
                    </a:lnR>
                    <a:lnT>
                      <a:noFill/>
                    </a:lnT>
                    <a:lnB>
                      <a:noFill/>
                    </a:lnB>
                    <a:solidFill>
                      <a:srgbClr val="A6CAF0"/>
                    </a:solidFill>
                  </a:tcPr>
                </a:tc>
                <a:tc>
                  <a:txBody>
                    <a:bodyPr/>
                    <a:lstStyle/>
                    <a:p>
                      <a:pPr algn="l" fontAlgn="b"/>
                      <a:r>
                        <a:rPr lang="en-US" sz="1050" b="0" i="0" u="none" strike="noStrike">
                          <a:solidFill>
                            <a:srgbClr val="000080"/>
                          </a:solidFill>
                          <a:latin typeface="Helv"/>
                        </a:rPr>
                        <a:t>bar</a:t>
                      </a:r>
                    </a:p>
                  </a:txBody>
                  <a:tcPr marL="0" marR="0" marT="0" marB="0" anchor="b">
                    <a:lnL>
                      <a:noFill/>
                    </a:lnL>
                    <a:lnR w="6350" cap="flat" cmpd="sng" algn="ctr">
                      <a:solidFill>
                        <a:srgbClr val="000000"/>
                      </a:solidFill>
                      <a:prstDash val="solid"/>
                      <a:round/>
                      <a:headEnd type="none" w="med" len="med"/>
                      <a:tailEnd type="none" w="med" len="med"/>
                    </a:lnR>
                    <a:lnT>
                      <a:noFill/>
                    </a:lnT>
                    <a:lnB>
                      <a:noFill/>
                    </a:lnB>
                    <a:solidFill>
                      <a:srgbClr val="A6CAF0"/>
                    </a:solidFill>
                  </a:tcPr>
                </a:tc>
                <a:tc>
                  <a:txBody>
                    <a:bodyPr/>
                    <a:lstStyle/>
                    <a:p>
                      <a:pPr algn="l" fontAlgn="b"/>
                      <a:endParaRPr lang="en-US" sz="1050" b="0" i="0" u="none" strike="noStrike">
                        <a:latin typeface="Helv"/>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1050" b="0" i="0" u="none" strike="noStrike">
                          <a:solidFill>
                            <a:srgbClr val="FFFF00"/>
                          </a:solidFill>
                          <a:latin typeface="Helv"/>
                        </a:rPr>
                        <a:t>Lamination height    H</a:t>
                      </a:r>
                    </a:p>
                  </a:txBody>
                  <a:tcPr marL="0" marR="0" marT="0" marB="0" anchor="b">
                    <a:lnL w="6350" cap="flat" cmpd="sng" algn="ctr">
                      <a:solidFill>
                        <a:srgbClr val="000000"/>
                      </a:solidFill>
                      <a:prstDash val="solid"/>
                      <a:round/>
                      <a:headEnd type="none" w="med" len="med"/>
                      <a:tailEnd type="none" w="med" len="med"/>
                    </a:lnL>
                    <a:lnR>
                      <a:noFill/>
                    </a:lnR>
                    <a:lnT>
                      <a:noFill/>
                    </a:lnT>
                    <a:lnB>
                      <a:noFill/>
                    </a:lnB>
                    <a:solidFill>
                      <a:srgbClr val="3333CC"/>
                    </a:solidFill>
                  </a:tcPr>
                </a:tc>
                <a:tc>
                  <a:txBody>
                    <a:bodyPr/>
                    <a:lstStyle/>
                    <a:p>
                      <a:pPr algn="ctr" fontAlgn="b"/>
                      <a:r>
                        <a:rPr lang="en-US" sz="1050" b="0" i="0" u="none" strike="noStrike">
                          <a:solidFill>
                            <a:srgbClr val="FFFF00"/>
                          </a:solidFill>
                          <a:latin typeface="Helv"/>
                        </a:rPr>
                        <a:t>170</a:t>
                      </a:r>
                    </a:p>
                  </a:txBody>
                  <a:tcPr marL="0" marR="0" marT="0" marB="0" anchor="b">
                    <a:lnL>
                      <a:noFill/>
                    </a:lnL>
                    <a:lnR>
                      <a:noFill/>
                    </a:lnR>
                    <a:lnT>
                      <a:noFill/>
                    </a:lnT>
                    <a:lnB>
                      <a:noFill/>
                    </a:lnB>
                    <a:solidFill>
                      <a:srgbClr val="3333CC"/>
                    </a:solidFill>
                  </a:tcPr>
                </a:tc>
                <a:tc>
                  <a:txBody>
                    <a:bodyPr/>
                    <a:lstStyle/>
                    <a:p>
                      <a:pPr algn="l" fontAlgn="b"/>
                      <a:r>
                        <a:rPr lang="en-US" sz="1050" b="0" i="0" u="none" strike="noStrike" dirty="0">
                          <a:solidFill>
                            <a:srgbClr val="FFFF00"/>
                          </a:solidFill>
                          <a:latin typeface="Helv"/>
                        </a:rPr>
                        <a:t>H en mm</a:t>
                      </a:r>
                    </a:p>
                  </a:txBody>
                  <a:tcPr marL="0" marR="0" marT="0" marB="0" anchor="b">
                    <a:lnL>
                      <a:noFill/>
                    </a:lnL>
                    <a:lnR>
                      <a:noFill/>
                    </a:lnR>
                    <a:lnT>
                      <a:noFill/>
                    </a:lnT>
                    <a:lnB>
                      <a:noFill/>
                    </a:lnB>
                    <a:solidFill>
                      <a:srgbClr val="3333CC"/>
                    </a:solidFill>
                  </a:tcPr>
                </a:tc>
              </a:tr>
              <a:tr h="178191">
                <a:tc>
                  <a:txBody>
                    <a:bodyPr/>
                    <a:lstStyle/>
                    <a:p>
                      <a:pPr algn="l" fontAlgn="b"/>
                      <a:r>
                        <a:rPr lang="en-GB" sz="600" b="0" i="0" u="none" strike="noStrike">
                          <a:solidFill>
                            <a:srgbClr val="000080"/>
                          </a:solidFill>
                          <a:latin typeface="Helv"/>
                        </a:rPr>
                        <a:t>total # of cooling channels septum</a:t>
                      </a:r>
                    </a:p>
                  </a:txBody>
                  <a:tcPr marL="0" marR="0" marT="0" marB="0" anchor="b">
                    <a:lnL w="12700" cap="flat" cmpd="sng" algn="ctr">
                      <a:solidFill>
                        <a:srgbClr val="000000"/>
                      </a:solidFill>
                      <a:prstDash val="solid"/>
                      <a:round/>
                      <a:headEnd type="none" w="med" len="med"/>
                      <a:tailEnd type="none" w="med" len="med"/>
                    </a:lnL>
                    <a:lnR>
                      <a:noFill/>
                    </a:lnR>
                    <a:lnT>
                      <a:noFill/>
                    </a:lnT>
                    <a:lnB>
                      <a:noFill/>
                    </a:lnB>
                    <a:solidFill>
                      <a:srgbClr val="A6CAF0"/>
                    </a:solidFill>
                  </a:tcPr>
                </a:tc>
                <a:tc>
                  <a:txBody>
                    <a:bodyPr/>
                    <a:lstStyle/>
                    <a:p>
                      <a:pPr algn="ctr" fontAlgn="b"/>
                      <a:r>
                        <a:rPr lang="en-US" sz="700" b="0" i="0" u="none" strike="noStrike">
                          <a:solidFill>
                            <a:srgbClr val="000080"/>
                          </a:solidFill>
                          <a:latin typeface="Helv"/>
                        </a:rPr>
                        <a:t>12</a:t>
                      </a:r>
                    </a:p>
                  </a:txBody>
                  <a:tcPr marL="0" marR="0" marT="0" marB="0" anchor="b">
                    <a:lnL>
                      <a:noFill/>
                    </a:lnL>
                    <a:lnR>
                      <a:noFill/>
                    </a:lnR>
                    <a:lnT>
                      <a:noFill/>
                    </a:lnT>
                    <a:lnB>
                      <a:noFill/>
                    </a:lnB>
                    <a:solidFill>
                      <a:srgbClr val="A6CAF0"/>
                    </a:solidFill>
                  </a:tcPr>
                </a:tc>
                <a:tc>
                  <a:txBody>
                    <a:bodyPr/>
                    <a:lstStyle/>
                    <a:p>
                      <a:pPr algn="l" fontAlgn="b"/>
                      <a:r>
                        <a:rPr lang="en-US" sz="600" b="0" i="0" u="none" strike="noStrike">
                          <a:solidFill>
                            <a:srgbClr val="000080"/>
                          </a:solidFill>
                          <a:latin typeface="Helv"/>
                        </a:rPr>
                        <a:t> </a:t>
                      </a:r>
                    </a:p>
                  </a:txBody>
                  <a:tcPr marL="0" marR="0" marT="0" marB="0" anchor="b">
                    <a:lnL>
                      <a:noFill/>
                    </a:lnL>
                    <a:lnR w="6350" cap="flat" cmpd="sng" algn="ctr">
                      <a:solidFill>
                        <a:srgbClr val="000000"/>
                      </a:solidFill>
                      <a:prstDash val="solid"/>
                      <a:round/>
                      <a:headEnd type="none" w="med" len="med"/>
                      <a:tailEnd type="none" w="med" len="med"/>
                    </a:lnR>
                    <a:lnT>
                      <a:noFill/>
                    </a:lnT>
                    <a:lnB>
                      <a:noFill/>
                    </a:lnB>
                    <a:solidFill>
                      <a:srgbClr val="A6CAF0"/>
                    </a:solidFill>
                  </a:tcPr>
                </a:tc>
                <a:tc>
                  <a:txBody>
                    <a:bodyPr/>
                    <a:lstStyle/>
                    <a:p>
                      <a:pPr algn="l" fontAlgn="b"/>
                      <a:endParaRPr lang="en-US" sz="600" b="0" i="0" u="none" strike="noStrike">
                        <a:latin typeface="Helv"/>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600" b="0" i="0" u="none" strike="noStrike">
                          <a:solidFill>
                            <a:srgbClr val="FFFF00"/>
                          </a:solidFill>
                          <a:latin typeface="Helv"/>
                        </a:rPr>
                        <a:t> </a:t>
                      </a:r>
                    </a:p>
                  </a:txBody>
                  <a:tcPr marL="0" marR="0" marT="0"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3333CC"/>
                    </a:solidFill>
                  </a:tcPr>
                </a:tc>
                <a:tc>
                  <a:txBody>
                    <a:bodyPr/>
                    <a:lstStyle/>
                    <a:p>
                      <a:pPr algn="ctr" fontAlgn="b"/>
                      <a:r>
                        <a:rPr lang="en-US" sz="600" b="1" i="0" u="none" strike="noStrike">
                          <a:solidFill>
                            <a:srgbClr val="FFFF00"/>
                          </a:solidFill>
                          <a:latin typeface="Helv"/>
                        </a:rPr>
                        <a:t> </a:t>
                      </a:r>
                    </a:p>
                  </a:txBody>
                  <a:tcPr marL="0" marR="0" marT="0" marB="0" anchor="b">
                    <a:lnL>
                      <a:noFill/>
                    </a:lnL>
                    <a:lnR>
                      <a:noFill/>
                    </a:lnR>
                    <a:lnT>
                      <a:noFill/>
                    </a:lnT>
                    <a:lnB w="6350" cap="flat" cmpd="sng" algn="ctr">
                      <a:solidFill>
                        <a:srgbClr val="000000"/>
                      </a:solidFill>
                      <a:prstDash val="solid"/>
                      <a:round/>
                      <a:headEnd type="none" w="med" len="med"/>
                      <a:tailEnd type="none" w="med" len="med"/>
                    </a:lnB>
                    <a:solidFill>
                      <a:srgbClr val="3333CC"/>
                    </a:solidFill>
                  </a:tcPr>
                </a:tc>
                <a:tc>
                  <a:txBody>
                    <a:bodyPr/>
                    <a:lstStyle/>
                    <a:p>
                      <a:pPr algn="l" fontAlgn="b"/>
                      <a:r>
                        <a:rPr lang="en-US" sz="600" b="0" i="0" u="none" strike="noStrike" dirty="0">
                          <a:solidFill>
                            <a:srgbClr val="FFFF00"/>
                          </a:solidFill>
                          <a:latin typeface="Helv"/>
                        </a:rPr>
                        <a:t> </a:t>
                      </a:r>
                    </a:p>
                  </a:txBody>
                  <a:tcPr marL="0" marR="0" marT="0" marB="0" anchor="b">
                    <a:lnL>
                      <a:noFill/>
                    </a:lnL>
                    <a:lnR>
                      <a:noFill/>
                    </a:lnR>
                    <a:lnT>
                      <a:noFill/>
                    </a:lnT>
                    <a:lnB w="6350" cap="flat" cmpd="sng" algn="ctr">
                      <a:solidFill>
                        <a:srgbClr val="000000"/>
                      </a:solidFill>
                      <a:prstDash val="solid"/>
                      <a:round/>
                      <a:headEnd type="none" w="med" len="med"/>
                      <a:tailEnd type="none" w="med" len="med"/>
                    </a:lnB>
                    <a:solidFill>
                      <a:srgbClr val="3333CC"/>
                    </a:solidFill>
                  </a:tcPr>
                </a:tc>
              </a:tr>
            </a:tbl>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Double aperture septum</a:t>
            </a:r>
            <a:br>
              <a:rPr lang="en-US" dirty="0" smtClean="0"/>
            </a:br>
            <a:r>
              <a:rPr lang="en-US" dirty="0" smtClean="0"/>
              <a:t>(BS1/DVT70 Hor.)</a:t>
            </a:r>
            <a:endParaRPr lang="en-US" dirty="0"/>
          </a:p>
        </p:txBody>
      </p:sp>
      <p:pic>
        <p:nvPicPr>
          <p:cNvPr id="17411" name="Picture 3"/>
          <p:cNvPicPr>
            <a:picLocks noGrp="1" noChangeAspect="1" noChangeArrowheads="1"/>
          </p:cNvPicPr>
          <p:nvPr>
            <p:ph idx="1"/>
          </p:nvPr>
        </p:nvPicPr>
        <p:blipFill>
          <a:blip r:embed="rId2"/>
          <a:srcRect/>
          <a:stretch>
            <a:fillRect/>
          </a:stretch>
        </p:blipFill>
        <p:spPr bwMode="auto">
          <a:xfrm>
            <a:off x="1600200" y="3276600"/>
            <a:ext cx="6176747" cy="3264650"/>
          </a:xfrm>
          <a:prstGeom prst="rect">
            <a:avLst/>
          </a:prstGeom>
          <a:noFill/>
          <a:ln w="9525">
            <a:noFill/>
            <a:miter lim="800000"/>
            <a:headEnd/>
            <a:tailEnd/>
          </a:ln>
          <a:effectLst/>
        </p:spPr>
      </p:pic>
      <p:sp>
        <p:nvSpPr>
          <p:cNvPr id="4" name="TextBox 3"/>
          <p:cNvSpPr txBox="1"/>
          <p:nvPr/>
        </p:nvSpPr>
        <p:spPr>
          <a:xfrm>
            <a:off x="304800" y="1752600"/>
            <a:ext cx="8382000" cy="1754326"/>
          </a:xfrm>
          <a:prstGeom prst="rect">
            <a:avLst/>
          </a:prstGeom>
          <a:noFill/>
        </p:spPr>
        <p:txBody>
          <a:bodyPr wrap="square" rtlCol="0">
            <a:spAutoFit/>
          </a:bodyPr>
          <a:lstStyle/>
          <a:p>
            <a:r>
              <a:rPr lang="en-US" dirty="0" smtClean="0"/>
              <a:t>In case 72 </a:t>
            </a:r>
            <a:r>
              <a:rPr lang="en-US" dirty="0" err="1" smtClean="0"/>
              <a:t>mrad</a:t>
            </a:r>
            <a:r>
              <a:rPr lang="en-US" dirty="0" smtClean="0"/>
              <a:t> and 6 </a:t>
            </a:r>
            <a:r>
              <a:rPr lang="en-US" dirty="0" err="1" smtClean="0"/>
              <a:t>mrad</a:t>
            </a:r>
            <a:r>
              <a:rPr lang="en-US" dirty="0" smtClean="0"/>
              <a:t> would be needed for the BS1 and injected beam </a:t>
            </a:r>
            <a:r>
              <a:rPr lang="en-US" dirty="0" err="1" smtClean="0"/>
              <a:t>repectively</a:t>
            </a:r>
            <a:r>
              <a:rPr lang="en-US" dirty="0" smtClean="0"/>
              <a:t>, the proposed geometry could use a 12 turn coil around the orbiting beam aperture in series with a single turn coil around the injected beam aperture.  Alternatively these apertures could be powered independently, but the effect of the magnetic coupling between the resulting two circuits would have to be studied more carefully.</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54</TotalTime>
  <Words>489</Words>
  <Application>Microsoft Office PowerPoint</Application>
  <PresentationFormat>On-screen Show (4:3)</PresentationFormat>
  <Paragraphs>239</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Eddy current effects in the PSB injection area</vt:lpstr>
      <vt:lpstr>Eddy currents induced in yoke</vt:lpstr>
      <vt:lpstr>Eddy currents in vacuum chamber </vt:lpstr>
      <vt:lpstr>Slide 4</vt:lpstr>
      <vt:lpstr>Double aperture septum (BS1/DVT70 Hor.)</vt:lpstr>
    </vt:vector>
  </TitlesOfParts>
  <Company>CERN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Eddy current effects in the PSB injection area</dc:title>
  <dc:creator>Borburgh</dc:creator>
  <cp:lastModifiedBy>Borburgh</cp:lastModifiedBy>
  <cp:revision>7</cp:revision>
  <dcterms:created xsi:type="dcterms:W3CDTF">2008-10-13T11:47:06Z</dcterms:created>
  <dcterms:modified xsi:type="dcterms:W3CDTF">2008-10-13T14:48:19Z</dcterms:modified>
</cp:coreProperties>
</file>