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2" r:id="rId3"/>
    <p:sldId id="263" r:id="rId4"/>
    <p:sldId id="264" r:id="rId5"/>
    <p:sldId id="265" r:id="rId6"/>
    <p:sldId id="266" r:id="rId7"/>
    <p:sldId id="261" r:id="rId8"/>
    <p:sldId id="267" r:id="rId9"/>
    <p:sldId id="257" r:id="rId10"/>
    <p:sldId id="259" r:id="rId11"/>
    <p:sldId id="258" r:id="rId12"/>
    <p:sldId id="268" r:id="rId13"/>
    <p:sldId id="260" r:id="rId14"/>
    <p:sldId id="269"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4" d="100"/>
          <a:sy n="104" d="100"/>
        </p:scale>
        <p:origin x="-90" y="-12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67042EF9-6AFC-4D72-9FFA-07484DDA9019}" type="datetimeFigureOut">
              <a:rPr lang="en-US"/>
              <a:pPr>
                <a:defRPr/>
              </a:pPr>
              <a:t>12/2/2008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6B5BC660-4A2B-4995-B33F-463741E2D42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76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631CA85-4333-4023-8F1B-8F69DCF1C7F7}" type="slidenum">
              <a:rPr lang="en-US"/>
              <a:pPr fontAlgn="base">
                <a:spcBef>
                  <a:spcPct val="0"/>
                </a:spcBef>
                <a:spcAft>
                  <a:spcPct val="0"/>
                </a:spcAft>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96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5E464C-13AD-4D98-A616-79A38CF261EF}" type="slidenum">
              <a:rPr lang="en-US"/>
              <a:pPr fontAlgn="base">
                <a:spcBef>
                  <a:spcPct val="0"/>
                </a:spcBef>
                <a:spcAft>
                  <a:spcPct val="0"/>
                </a:spcAft>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FB34450-3B42-4BB4-8CA9-18BADA911B67}" type="datetimeFigureOut">
              <a:rPr lang="en-US"/>
              <a:pPr>
                <a:defRPr/>
              </a:pPr>
              <a:t>12/2/2008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34E7024-619E-4967-8929-36FE1AE6895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EC58FE2-ACB8-4EC3-8FFC-3785BBAA8460}" type="datetimeFigureOut">
              <a:rPr lang="en-US"/>
              <a:pPr>
                <a:defRPr/>
              </a:pPr>
              <a:t>12/2/2008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1559FF9-81AF-4DF1-A0E1-7BADB00EC3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D5DA911-D682-4B72-9C6B-91860E159B2B}" type="datetimeFigureOut">
              <a:rPr lang="en-US"/>
              <a:pPr>
                <a:defRPr/>
              </a:pPr>
              <a:t>12/2/2008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FB1666B-C00B-4C62-A51F-0C790FAAFBE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9E4D55F-56C0-4156-8624-38F05FD6F4CA}" type="datetimeFigureOut">
              <a:rPr lang="en-US"/>
              <a:pPr>
                <a:defRPr/>
              </a:pPr>
              <a:t>12/2/2008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87E8D46-C4A6-4CF2-81F1-969046ADADD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7C24C29-EA6D-4E39-B193-F84D46E3F580}" type="datetimeFigureOut">
              <a:rPr lang="en-US"/>
              <a:pPr>
                <a:defRPr/>
              </a:pPr>
              <a:t>12/2/2008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B4C4F06-009B-425E-B326-E596031C6A8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8ED14BA-1B6B-4E9B-B3B8-372E8DF049F4}" type="datetimeFigureOut">
              <a:rPr lang="en-US"/>
              <a:pPr>
                <a:defRPr/>
              </a:pPr>
              <a:t>12/2/2008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E982F32-18C2-46B0-A86E-852DF2D013F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24E77C3-603A-4AE1-B384-0CE26ADA95EE}" type="datetimeFigureOut">
              <a:rPr lang="en-US"/>
              <a:pPr>
                <a:defRPr/>
              </a:pPr>
              <a:t>12/2/2008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5346339-E240-4AC7-91AA-F4007ABAF90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454781E-26AB-4A18-8FCA-44CD896841C8}" type="datetimeFigureOut">
              <a:rPr lang="en-US"/>
              <a:pPr>
                <a:defRPr/>
              </a:pPr>
              <a:t>12/2/2008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F7A6565-5694-49E8-86AE-F9921F77154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AA3A20A-8BC4-494C-BCFC-EE3CB1CBF2C9}" type="datetimeFigureOut">
              <a:rPr lang="en-US"/>
              <a:pPr>
                <a:defRPr/>
              </a:pPr>
              <a:t>12/2/2008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2A5A3F9-1D30-478E-B68F-A8C93813175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C99A0E8-39F4-4B80-8B33-6F2BF73858DC}" type="datetimeFigureOut">
              <a:rPr lang="en-US"/>
              <a:pPr>
                <a:defRPr/>
              </a:pPr>
              <a:t>12/2/2008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7E00FDC-B292-44EE-9B0C-788C9C47BA5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65EB4D3-FD29-4C80-8AAC-FB910ECDE65A}" type="datetimeFigureOut">
              <a:rPr lang="en-US"/>
              <a:pPr>
                <a:defRPr/>
              </a:pPr>
              <a:t>12/2/2008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7E2B984-C21F-4A84-B1B6-4E92B4992AC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B81E6518-9668-41C1-A7C1-00C976E4EFBB}" type="datetimeFigureOut">
              <a:rPr lang="en-US"/>
              <a:pPr>
                <a:defRPr/>
              </a:pPr>
              <a:t>12/2/2008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245B855D-1579-4F31-B7E7-F5DE61C849A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p:txBody>
          <a:bodyPr/>
          <a:lstStyle/>
          <a:p>
            <a:r>
              <a:rPr lang="en-US" smtClean="0"/>
              <a:t>BS(1) combined function feasibility study</a:t>
            </a:r>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r>
              <a:rPr lang="en-US" dirty="0" smtClean="0"/>
              <a:t>B. Goddard, J. Borburgh</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sz="3600" smtClean="0"/>
              <a:t>Field in magnet centre</a:t>
            </a:r>
          </a:p>
        </p:txBody>
      </p:sp>
      <p:pic>
        <p:nvPicPr>
          <p:cNvPr id="23554" name="Picture 2"/>
          <p:cNvPicPr>
            <a:picLocks noGrp="1" noChangeAspect="1" noChangeArrowheads="1"/>
          </p:cNvPicPr>
          <p:nvPr>
            <p:ph idx="1"/>
          </p:nvPr>
        </p:nvPicPr>
        <p:blipFill>
          <a:blip r:embed="rId2"/>
          <a:srcRect/>
          <a:stretch>
            <a:fillRect/>
          </a:stretch>
        </p:blipFill>
        <p:spPr>
          <a:xfrm>
            <a:off x="496888" y="1600200"/>
            <a:ext cx="8150225" cy="4525963"/>
          </a:xfrm>
        </p:spPr>
      </p:pic>
      <p:sp>
        <p:nvSpPr>
          <p:cNvPr id="23555" name="TextBox 4"/>
          <p:cNvSpPr txBox="1">
            <a:spLocks noChangeArrowheads="1"/>
          </p:cNvSpPr>
          <p:nvPr/>
        </p:nvSpPr>
        <p:spPr bwMode="auto">
          <a:xfrm>
            <a:off x="457200" y="5638800"/>
            <a:ext cx="5181600" cy="369888"/>
          </a:xfrm>
          <a:prstGeom prst="rect">
            <a:avLst/>
          </a:prstGeom>
          <a:noFill/>
          <a:ln w="9525">
            <a:noFill/>
            <a:miter lim="800000"/>
            <a:headEnd/>
            <a:tailEnd/>
          </a:ln>
        </p:spPr>
        <p:txBody>
          <a:bodyPr>
            <a:spAutoFit/>
          </a:bodyPr>
          <a:lstStyle/>
          <a:p>
            <a:r>
              <a:rPr lang="en-US">
                <a:latin typeface="Calibri" pitchFamily="34" charset="0"/>
              </a:rPr>
              <a:t>B(0,0,0) = 0.33635 T -&gt; Leq = 368 mm</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2"/>
          <p:cNvPicPr>
            <a:picLocks noGrp="1" noChangeAspect="1" noChangeArrowheads="1"/>
          </p:cNvPicPr>
          <p:nvPr>
            <p:ph idx="1"/>
          </p:nvPr>
        </p:nvPicPr>
        <p:blipFill>
          <a:blip r:embed="rId2"/>
          <a:srcRect/>
          <a:stretch>
            <a:fillRect/>
          </a:stretch>
        </p:blipFill>
        <p:spPr>
          <a:xfrm>
            <a:off x="381000" y="304800"/>
            <a:ext cx="5762625" cy="3200400"/>
          </a:xfrm>
        </p:spPr>
      </p:pic>
      <p:sp>
        <p:nvSpPr>
          <p:cNvPr id="24578" name="TextBox 4"/>
          <p:cNvSpPr txBox="1">
            <a:spLocks noChangeArrowheads="1"/>
          </p:cNvSpPr>
          <p:nvPr/>
        </p:nvSpPr>
        <p:spPr bwMode="auto">
          <a:xfrm>
            <a:off x="6248400" y="2362200"/>
            <a:ext cx="2895600" cy="1754188"/>
          </a:xfrm>
          <a:prstGeom prst="rect">
            <a:avLst/>
          </a:prstGeom>
          <a:noFill/>
          <a:ln w="9525">
            <a:noFill/>
            <a:miter lim="800000"/>
            <a:headEnd/>
            <a:tailEnd/>
          </a:ln>
        </p:spPr>
        <p:txBody>
          <a:bodyPr>
            <a:spAutoFit/>
          </a:bodyPr>
          <a:lstStyle/>
          <a:p>
            <a:r>
              <a:rPr lang="en-US">
                <a:latin typeface="Calibri" pitchFamily="34" charset="0"/>
              </a:rPr>
              <a:t>Quadrupolar effect on pole face visible due to non-linear steel.</a:t>
            </a:r>
          </a:p>
          <a:p>
            <a:endParaRPr lang="en-US">
              <a:latin typeface="Calibri" pitchFamily="34" charset="0"/>
            </a:endParaRPr>
          </a:p>
          <a:p>
            <a:r>
              <a:rPr lang="en-US">
                <a:latin typeface="Calibri" pitchFamily="34" charset="0"/>
              </a:rPr>
              <a:t>Field homogeneity inside the gap.</a:t>
            </a:r>
          </a:p>
        </p:txBody>
      </p:sp>
      <p:pic>
        <p:nvPicPr>
          <p:cNvPr id="24579" name="Picture 3"/>
          <p:cNvPicPr>
            <a:picLocks noChangeAspect="1" noChangeArrowheads="1"/>
          </p:cNvPicPr>
          <p:nvPr/>
        </p:nvPicPr>
        <p:blipFill>
          <a:blip r:embed="rId3"/>
          <a:srcRect/>
          <a:stretch>
            <a:fillRect/>
          </a:stretch>
        </p:blipFill>
        <p:spPr bwMode="auto">
          <a:xfrm>
            <a:off x="304800" y="3581400"/>
            <a:ext cx="5899150" cy="32766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457200" y="274638"/>
            <a:ext cx="3733800" cy="2316162"/>
          </a:xfrm>
        </p:spPr>
        <p:txBody>
          <a:bodyPr/>
          <a:lstStyle/>
          <a:p>
            <a:r>
              <a:rPr lang="en-US" sz="2000" smtClean="0"/>
              <a:t>Integrated field at 10 mm from the septum is expected to be in the 1% region (coherent with 2D forecast), but 3D mesh is not most suitable to determine this precisely</a:t>
            </a:r>
          </a:p>
        </p:txBody>
      </p:sp>
      <p:pic>
        <p:nvPicPr>
          <p:cNvPr id="25602" name="Picture 3"/>
          <p:cNvPicPr>
            <a:picLocks noChangeAspect="1" noChangeArrowheads="1"/>
          </p:cNvPicPr>
          <p:nvPr/>
        </p:nvPicPr>
        <p:blipFill>
          <a:blip r:embed="rId2"/>
          <a:srcRect r="22054"/>
          <a:stretch>
            <a:fillRect/>
          </a:stretch>
        </p:blipFill>
        <p:spPr bwMode="auto">
          <a:xfrm>
            <a:off x="4102100" y="0"/>
            <a:ext cx="5041900" cy="3592513"/>
          </a:xfrm>
          <a:prstGeom prst="rect">
            <a:avLst/>
          </a:prstGeom>
          <a:noFill/>
          <a:ln w="9525">
            <a:noFill/>
            <a:miter lim="800000"/>
            <a:headEnd/>
            <a:tailEnd/>
          </a:ln>
        </p:spPr>
      </p:pic>
      <p:sp>
        <p:nvSpPr>
          <p:cNvPr id="25603" name="TextBox 5"/>
          <p:cNvSpPr txBox="1">
            <a:spLocks noChangeArrowheads="1"/>
          </p:cNvSpPr>
          <p:nvPr/>
        </p:nvSpPr>
        <p:spPr bwMode="auto">
          <a:xfrm>
            <a:off x="6705600" y="4038600"/>
            <a:ext cx="2286000" cy="1477963"/>
          </a:xfrm>
          <a:prstGeom prst="rect">
            <a:avLst/>
          </a:prstGeom>
          <a:noFill/>
          <a:ln w="9525">
            <a:noFill/>
            <a:miter lim="800000"/>
            <a:headEnd/>
            <a:tailEnd/>
          </a:ln>
        </p:spPr>
        <p:txBody>
          <a:bodyPr>
            <a:spAutoFit/>
          </a:bodyPr>
          <a:lstStyle/>
          <a:p>
            <a:r>
              <a:rPr lang="en-US">
                <a:latin typeface="Calibri" pitchFamily="34" charset="0"/>
              </a:rPr>
              <a:t>Field (90-10%) drop 152 mm to 212 mm from magnet centre (99-1% from 125 mm to 255mm)</a:t>
            </a:r>
          </a:p>
        </p:txBody>
      </p:sp>
      <p:pic>
        <p:nvPicPr>
          <p:cNvPr id="25604" name="Picture 4"/>
          <p:cNvPicPr>
            <a:picLocks noGrp="1" noChangeAspect="1" noChangeArrowheads="1"/>
          </p:cNvPicPr>
          <p:nvPr>
            <p:ph idx="1"/>
          </p:nvPr>
        </p:nvPicPr>
        <p:blipFill>
          <a:blip r:embed="rId3"/>
          <a:srcRect/>
          <a:stretch>
            <a:fillRect/>
          </a:stretch>
        </p:blipFill>
        <p:spPr>
          <a:xfrm>
            <a:off x="152400" y="3265488"/>
            <a:ext cx="6469063" cy="3592512"/>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mtClean="0">
                <a:latin typeface="Times New Roman" pitchFamily="18" charset="0"/>
                <a:cs typeface="Times New Roman" pitchFamily="18" charset="0"/>
              </a:rPr>
              <a:t>Conclusion (1/2)</a:t>
            </a:r>
          </a:p>
        </p:txBody>
      </p:sp>
      <p:sp>
        <p:nvSpPr>
          <p:cNvPr id="3" name="Content Placeholder 2"/>
          <p:cNvSpPr>
            <a:spLocks noGrp="1"/>
          </p:cNvSpPr>
          <p:nvPr>
            <p:ph idx="1"/>
          </p:nvPr>
        </p:nvSpPr>
        <p:spPr>
          <a:xfrm>
            <a:off x="457200" y="1219200"/>
            <a:ext cx="8229600" cy="4906963"/>
          </a:xfrm>
        </p:spPr>
        <p:txBody>
          <a:bodyPr rtlCol="0">
            <a:normAutofit fontScale="77500" lnSpcReduction="20000"/>
          </a:bodyPr>
          <a:lstStyle/>
          <a:p>
            <a:pPr fontAlgn="auto">
              <a:spcAft>
                <a:spcPts val="0"/>
              </a:spcAft>
              <a:buFont typeface="Arial" pitchFamily="34" charset="0"/>
              <a:buChar char="•"/>
              <a:defRPr/>
            </a:pPr>
            <a:r>
              <a:rPr lang="en-US" dirty="0" smtClean="0">
                <a:latin typeface="Times New Roman" pitchFamily="18" charset="0"/>
                <a:cs typeface="Times New Roman" pitchFamily="18" charset="0"/>
              </a:rPr>
              <a:t>RBEND-CF can reduce beta beating effect compared to RBEND,  with optically the same results as “SBEND-0.5”.</a:t>
            </a:r>
          </a:p>
          <a:p>
            <a:pPr fontAlgn="auto">
              <a:spcAft>
                <a:spcPts val="0"/>
              </a:spcAft>
              <a:buFont typeface="Arial" pitchFamily="34" charset="0"/>
              <a:buChar char="•"/>
              <a:defRPr/>
            </a:pPr>
            <a:r>
              <a:rPr lang="en-US" dirty="0" smtClean="0">
                <a:latin typeface="Times New Roman" pitchFamily="18" charset="0"/>
                <a:cs typeface="Times New Roman" pitchFamily="18" charset="0"/>
              </a:rPr>
              <a:t>Vertical gap variation would be about ±0.72 mm for 80 mm gap.</a:t>
            </a:r>
          </a:p>
          <a:p>
            <a:pPr fontAlgn="auto">
              <a:spcAft>
                <a:spcPts val="0"/>
              </a:spcAft>
              <a:buFont typeface="Arial" pitchFamily="34" charset="0"/>
              <a:buChar char="•"/>
              <a:defRPr/>
            </a:pPr>
            <a:r>
              <a:rPr lang="en-US" dirty="0" smtClean="0">
                <a:latin typeface="Times New Roman" pitchFamily="18" charset="0"/>
                <a:cs typeface="Times New Roman" pitchFamily="18" charset="0"/>
              </a:rPr>
              <a:t>RBEND-CF yoke manufacture classical compared to SBEND yokes (tapered ends).</a:t>
            </a:r>
          </a:p>
          <a:p>
            <a:pPr fontAlgn="auto">
              <a:spcAft>
                <a:spcPts val="0"/>
              </a:spcAft>
              <a:buFont typeface="Arial" pitchFamily="34" charset="0"/>
              <a:buChar char="•"/>
              <a:defRPr/>
            </a:pPr>
            <a:r>
              <a:rPr lang="en-US" dirty="0" smtClean="0">
                <a:latin typeface="Times New Roman" pitchFamily="18" charset="0"/>
                <a:cs typeface="Times New Roman" pitchFamily="18" charset="0"/>
              </a:rPr>
              <a:t>Coil for RBEND-CF would be equally complex to manufacture as for SBEND (different septum and rear conductor heights vs. bend coil heads).</a:t>
            </a:r>
          </a:p>
          <a:p>
            <a:pPr fontAlgn="auto">
              <a:spcAft>
                <a:spcPts val="0"/>
              </a:spcAft>
              <a:buFont typeface="Arial" pitchFamily="34" charset="0"/>
              <a:buChar char="•"/>
              <a:defRPr/>
            </a:pPr>
            <a:endParaRPr lang="en-US" dirty="0" smtClean="0">
              <a:latin typeface="Times New Roman" pitchFamily="18" charset="0"/>
              <a:cs typeface="Times New Roman" pitchFamily="18" charset="0"/>
            </a:endParaRPr>
          </a:p>
          <a:p>
            <a:pPr fontAlgn="auto">
              <a:spcAft>
                <a:spcPts val="0"/>
              </a:spcAft>
              <a:buFont typeface="Arial" pitchFamily="34" charset="0"/>
              <a:buChar char="•"/>
              <a:defRPr/>
            </a:pPr>
            <a:r>
              <a:rPr lang="en-US" dirty="0" smtClean="0">
                <a:latin typeface="Times New Roman" pitchFamily="18" charset="0"/>
                <a:cs typeface="Times New Roman" pitchFamily="18" charset="0"/>
              </a:rPr>
              <a:t>Since yoke construction is more industrial and coil manufacture requires in any case a lot manual work, the RBEND-CF would be preferred.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smtClean="0">
                <a:latin typeface="Times New Roman" pitchFamily="18" charset="0"/>
                <a:cs typeface="Times New Roman" pitchFamily="18" charset="0"/>
              </a:rPr>
              <a:t>Conclusion (2/2)</a:t>
            </a:r>
          </a:p>
        </p:txBody>
      </p:sp>
      <p:sp>
        <p:nvSpPr>
          <p:cNvPr id="3" name="Content Placeholder 2"/>
          <p:cNvSpPr>
            <a:spLocks noGrp="1"/>
          </p:cNvSpPr>
          <p:nvPr>
            <p:ph idx="1"/>
          </p:nvPr>
        </p:nvSpPr>
        <p:spPr>
          <a:xfrm>
            <a:off x="457200" y="1219200"/>
            <a:ext cx="8229600" cy="4906963"/>
          </a:xfrm>
        </p:spPr>
        <p:txBody>
          <a:bodyPr rtlCol="0">
            <a:normAutofit/>
          </a:bodyPr>
          <a:lstStyle/>
          <a:p>
            <a:pPr fontAlgn="auto">
              <a:spcAft>
                <a:spcPts val="0"/>
              </a:spcAft>
              <a:buFont typeface="Arial" pitchFamily="34" charset="0"/>
              <a:buChar char="•"/>
              <a:defRPr/>
            </a:pPr>
            <a:r>
              <a:rPr lang="en-US" sz="2500" dirty="0" smtClean="0"/>
              <a:t>3D model of RBEND (</a:t>
            </a:r>
            <a:r>
              <a:rPr lang="en-US" sz="2500" strike="sngStrike" dirty="0" smtClean="0"/>
              <a:t>CF</a:t>
            </a:r>
            <a:r>
              <a:rPr lang="en-US" sz="2500" dirty="0" smtClean="0"/>
              <a:t>) predicts magnetic length of 370 mm can be obtained with 400 mm long magnet. </a:t>
            </a:r>
          </a:p>
          <a:p>
            <a:pPr fontAlgn="auto">
              <a:spcAft>
                <a:spcPts val="0"/>
              </a:spcAft>
              <a:buFont typeface="Arial" pitchFamily="34" charset="0"/>
              <a:buChar char="•"/>
              <a:defRPr/>
            </a:pPr>
            <a:r>
              <a:rPr lang="en-US" sz="2500" dirty="0" smtClean="0"/>
              <a:t>Without special features, the stray field as seen by injected beam will would be less than 1% of gap field.</a:t>
            </a:r>
          </a:p>
          <a:p>
            <a:pPr fontAlgn="auto">
              <a:spcAft>
                <a:spcPts val="0"/>
              </a:spcAft>
              <a:buFont typeface="Arial" pitchFamily="34" charset="0"/>
              <a:buChar char="•"/>
              <a:defRPr/>
            </a:pPr>
            <a:r>
              <a:rPr lang="en-US" sz="2500" dirty="0" err="1" smtClean="0"/>
              <a:t>Endfield</a:t>
            </a:r>
            <a:r>
              <a:rPr lang="en-US" sz="2500" dirty="0" smtClean="0"/>
              <a:t> decays from 90 – 10% over 60 mm.</a:t>
            </a:r>
          </a:p>
          <a:p>
            <a:pPr fontAlgn="auto">
              <a:spcAft>
                <a:spcPts val="0"/>
              </a:spcAft>
              <a:buFont typeface="Arial" pitchFamily="34" charset="0"/>
              <a:buChar char="•"/>
              <a:defRPr/>
            </a:pPr>
            <a:r>
              <a:rPr lang="en-US" sz="2500" dirty="0" err="1" smtClean="0"/>
              <a:t>Quadrupolar</a:t>
            </a:r>
            <a:r>
              <a:rPr lang="en-US" sz="2500" dirty="0" smtClean="0"/>
              <a:t> effect induced by eddy currents in vacuum chamber will have to be taken into account for pole shape (shim) design (but this can only be done once chicane decay time is decided)</a:t>
            </a:r>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smtClean="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body" idx="1"/>
          </p:nvPr>
        </p:nvSpPr>
        <p:spPr/>
        <p:txBody>
          <a:bodyPr/>
          <a:lstStyle/>
          <a:p>
            <a:r>
              <a:rPr lang="en-US" smtClean="0"/>
              <a:t>Assume all magnets 0.37 m long, 66 mrad</a:t>
            </a:r>
            <a:endParaRPr lang="en-GB" smtClean="0"/>
          </a:p>
          <a:p>
            <a:endParaRPr lang="en-US" smtClean="0"/>
          </a:p>
          <a:p>
            <a:pPr lvl="1"/>
            <a:r>
              <a:rPr lang="en-US" smtClean="0"/>
              <a:t>RBEND</a:t>
            </a:r>
          </a:p>
          <a:p>
            <a:pPr lvl="1"/>
            <a:r>
              <a:rPr lang="en-US" smtClean="0"/>
              <a:t>SBEND</a:t>
            </a:r>
          </a:p>
          <a:p>
            <a:pPr lvl="1"/>
            <a:r>
              <a:rPr lang="en-US" smtClean="0"/>
              <a:t>Combined function RBEND</a:t>
            </a:r>
          </a:p>
          <a:p>
            <a:pPr lvl="1"/>
            <a:r>
              <a:rPr lang="en-US" smtClean="0"/>
              <a:t>Combined function SBEND</a:t>
            </a:r>
          </a:p>
          <a:p>
            <a:pPr lvl="1"/>
            <a:r>
              <a:rPr lang="en-US" smtClean="0"/>
              <a:t>SBEND-0.5 angle shim</a:t>
            </a:r>
          </a:p>
          <a:p>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6"/>
          <p:cNvPicPr>
            <a:picLocks noChangeAspect="1" noChangeArrowheads="1"/>
          </p:cNvPicPr>
          <p:nvPr/>
        </p:nvPicPr>
        <p:blipFill>
          <a:blip r:embed="rId2"/>
          <a:srcRect/>
          <a:stretch>
            <a:fillRect/>
          </a:stretch>
        </p:blipFill>
        <p:spPr bwMode="auto">
          <a:xfrm>
            <a:off x="0" y="0"/>
            <a:ext cx="4524375" cy="3489325"/>
          </a:xfrm>
          <a:prstGeom prst="rect">
            <a:avLst/>
          </a:prstGeom>
          <a:noFill/>
          <a:ln w="9525">
            <a:noFill/>
            <a:miter lim="800000"/>
            <a:headEnd/>
            <a:tailEnd/>
          </a:ln>
        </p:spPr>
      </p:pic>
      <p:sp>
        <p:nvSpPr>
          <p:cNvPr id="16386" name="Text Box 7"/>
          <p:cNvSpPr txBox="1">
            <a:spLocks noChangeArrowheads="1"/>
          </p:cNvSpPr>
          <p:nvPr/>
        </p:nvSpPr>
        <p:spPr bwMode="auto">
          <a:xfrm>
            <a:off x="762000" y="533400"/>
            <a:ext cx="808038" cy="304800"/>
          </a:xfrm>
          <a:prstGeom prst="rect">
            <a:avLst/>
          </a:prstGeom>
          <a:noFill/>
          <a:ln w="9525">
            <a:noFill/>
            <a:miter lim="800000"/>
            <a:headEnd/>
            <a:tailEnd/>
          </a:ln>
        </p:spPr>
        <p:txBody>
          <a:bodyPr wrap="none">
            <a:spAutoFit/>
          </a:bodyPr>
          <a:lstStyle/>
          <a:p>
            <a:r>
              <a:rPr lang="en-US" sz="1400">
                <a:latin typeface="Calibri" pitchFamily="34" charset="0"/>
              </a:rPr>
              <a:t>RBEND</a:t>
            </a:r>
            <a:endParaRPr lang="en-GB" sz="1400">
              <a:latin typeface="Calibri" pitchFamily="34" charset="0"/>
            </a:endParaRPr>
          </a:p>
        </p:txBody>
      </p:sp>
      <p:pic>
        <p:nvPicPr>
          <p:cNvPr id="16387" name="Picture 8"/>
          <p:cNvPicPr>
            <a:picLocks noChangeAspect="1" noChangeArrowheads="1"/>
          </p:cNvPicPr>
          <p:nvPr/>
        </p:nvPicPr>
        <p:blipFill>
          <a:blip r:embed="rId3"/>
          <a:srcRect/>
          <a:stretch>
            <a:fillRect/>
          </a:stretch>
        </p:blipFill>
        <p:spPr bwMode="auto">
          <a:xfrm>
            <a:off x="4619625" y="0"/>
            <a:ext cx="4524375" cy="3489325"/>
          </a:xfrm>
          <a:prstGeom prst="rect">
            <a:avLst/>
          </a:prstGeom>
          <a:noFill/>
          <a:ln w="9525">
            <a:noFill/>
            <a:miter lim="800000"/>
            <a:headEnd/>
            <a:tailEnd/>
          </a:ln>
        </p:spPr>
      </p:pic>
      <p:sp>
        <p:nvSpPr>
          <p:cNvPr id="16388" name="Text Box 9"/>
          <p:cNvSpPr txBox="1">
            <a:spLocks noChangeArrowheads="1"/>
          </p:cNvSpPr>
          <p:nvPr/>
        </p:nvSpPr>
        <p:spPr bwMode="auto">
          <a:xfrm>
            <a:off x="5334000" y="533400"/>
            <a:ext cx="798513" cy="304800"/>
          </a:xfrm>
          <a:prstGeom prst="rect">
            <a:avLst/>
          </a:prstGeom>
          <a:noFill/>
          <a:ln w="9525">
            <a:noFill/>
            <a:miter lim="800000"/>
            <a:headEnd/>
            <a:tailEnd/>
          </a:ln>
        </p:spPr>
        <p:txBody>
          <a:bodyPr wrap="none">
            <a:spAutoFit/>
          </a:bodyPr>
          <a:lstStyle/>
          <a:p>
            <a:r>
              <a:rPr lang="en-US" sz="1400">
                <a:latin typeface="Calibri" pitchFamily="34" charset="0"/>
              </a:rPr>
              <a:t>SBEND</a:t>
            </a:r>
            <a:endParaRPr lang="en-GB" sz="1400">
              <a:latin typeface="Calibri" pitchFamily="34" charset="0"/>
            </a:endParaRPr>
          </a:p>
        </p:txBody>
      </p:sp>
      <p:pic>
        <p:nvPicPr>
          <p:cNvPr id="16389" name="Picture 10"/>
          <p:cNvPicPr>
            <a:picLocks noChangeAspect="1" noChangeArrowheads="1"/>
          </p:cNvPicPr>
          <p:nvPr/>
        </p:nvPicPr>
        <p:blipFill>
          <a:blip r:embed="rId4"/>
          <a:srcRect/>
          <a:stretch>
            <a:fillRect/>
          </a:stretch>
        </p:blipFill>
        <p:spPr bwMode="auto">
          <a:xfrm>
            <a:off x="0" y="3373438"/>
            <a:ext cx="4516438" cy="3484562"/>
          </a:xfrm>
          <a:prstGeom prst="rect">
            <a:avLst/>
          </a:prstGeom>
          <a:noFill/>
          <a:ln w="9525">
            <a:noFill/>
            <a:miter lim="800000"/>
            <a:headEnd/>
            <a:tailEnd/>
          </a:ln>
        </p:spPr>
      </p:pic>
      <p:sp>
        <p:nvSpPr>
          <p:cNvPr id="16390" name="Text Box 11"/>
          <p:cNvSpPr txBox="1">
            <a:spLocks noChangeArrowheads="1"/>
          </p:cNvSpPr>
          <p:nvPr/>
        </p:nvSpPr>
        <p:spPr bwMode="auto">
          <a:xfrm>
            <a:off x="762000" y="3886200"/>
            <a:ext cx="1103313" cy="304800"/>
          </a:xfrm>
          <a:prstGeom prst="rect">
            <a:avLst/>
          </a:prstGeom>
          <a:noFill/>
          <a:ln w="9525">
            <a:noFill/>
            <a:miter lim="800000"/>
            <a:headEnd/>
            <a:tailEnd/>
          </a:ln>
        </p:spPr>
        <p:txBody>
          <a:bodyPr wrap="none">
            <a:spAutoFit/>
          </a:bodyPr>
          <a:lstStyle/>
          <a:p>
            <a:r>
              <a:rPr lang="en-US" sz="1400">
                <a:latin typeface="Calibri" pitchFamily="34" charset="0"/>
              </a:rPr>
              <a:t>RBEND-CF</a:t>
            </a:r>
            <a:endParaRPr lang="en-GB" sz="1400">
              <a:latin typeface="Calibri" pitchFamily="34" charset="0"/>
            </a:endParaRPr>
          </a:p>
        </p:txBody>
      </p:sp>
      <p:pic>
        <p:nvPicPr>
          <p:cNvPr id="16391" name="Picture 12"/>
          <p:cNvPicPr>
            <a:picLocks noChangeAspect="1" noChangeArrowheads="1"/>
          </p:cNvPicPr>
          <p:nvPr/>
        </p:nvPicPr>
        <p:blipFill>
          <a:blip r:embed="rId5"/>
          <a:srcRect/>
          <a:stretch>
            <a:fillRect/>
          </a:stretch>
        </p:blipFill>
        <p:spPr bwMode="auto">
          <a:xfrm>
            <a:off x="4627563" y="3373438"/>
            <a:ext cx="4516437" cy="3484562"/>
          </a:xfrm>
          <a:prstGeom prst="rect">
            <a:avLst/>
          </a:prstGeom>
          <a:noFill/>
          <a:ln w="9525">
            <a:noFill/>
            <a:miter lim="800000"/>
            <a:headEnd/>
            <a:tailEnd/>
          </a:ln>
        </p:spPr>
      </p:pic>
      <p:sp>
        <p:nvSpPr>
          <p:cNvPr id="16392" name="Text Box 13"/>
          <p:cNvSpPr txBox="1">
            <a:spLocks noChangeArrowheads="1"/>
          </p:cNvSpPr>
          <p:nvPr/>
        </p:nvSpPr>
        <p:spPr bwMode="auto">
          <a:xfrm>
            <a:off x="5334000" y="3886200"/>
            <a:ext cx="1093788" cy="304800"/>
          </a:xfrm>
          <a:prstGeom prst="rect">
            <a:avLst/>
          </a:prstGeom>
          <a:noFill/>
          <a:ln w="9525">
            <a:noFill/>
            <a:miter lim="800000"/>
            <a:headEnd/>
            <a:tailEnd/>
          </a:ln>
        </p:spPr>
        <p:txBody>
          <a:bodyPr wrap="none">
            <a:spAutoFit/>
          </a:bodyPr>
          <a:lstStyle/>
          <a:p>
            <a:r>
              <a:rPr lang="en-US" sz="1400">
                <a:latin typeface="Calibri" pitchFamily="34" charset="0"/>
              </a:rPr>
              <a:t>SBEND-CF</a:t>
            </a:r>
            <a:endParaRPr lang="en-GB" sz="1400">
              <a:latin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4"/>
          <p:cNvPicPr>
            <a:picLocks noChangeAspect="1" noChangeArrowheads="1"/>
          </p:cNvPicPr>
          <p:nvPr/>
        </p:nvPicPr>
        <p:blipFill>
          <a:blip r:embed="rId2"/>
          <a:srcRect/>
          <a:stretch>
            <a:fillRect/>
          </a:stretch>
        </p:blipFill>
        <p:spPr bwMode="auto">
          <a:xfrm>
            <a:off x="0" y="0"/>
            <a:ext cx="4516438" cy="3484563"/>
          </a:xfrm>
          <a:prstGeom prst="rect">
            <a:avLst/>
          </a:prstGeom>
          <a:noFill/>
          <a:ln w="9525">
            <a:noFill/>
            <a:miter lim="800000"/>
            <a:headEnd/>
            <a:tailEnd/>
          </a:ln>
        </p:spPr>
      </p:pic>
      <p:sp>
        <p:nvSpPr>
          <p:cNvPr id="17410" name="Text Box 5"/>
          <p:cNvSpPr txBox="1">
            <a:spLocks noChangeArrowheads="1"/>
          </p:cNvSpPr>
          <p:nvPr/>
        </p:nvSpPr>
        <p:spPr bwMode="auto">
          <a:xfrm>
            <a:off x="685800" y="533400"/>
            <a:ext cx="1755775" cy="304800"/>
          </a:xfrm>
          <a:prstGeom prst="rect">
            <a:avLst/>
          </a:prstGeom>
          <a:noFill/>
          <a:ln w="9525">
            <a:noFill/>
            <a:miter lim="800000"/>
            <a:headEnd/>
            <a:tailEnd/>
          </a:ln>
        </p:spPr>
        <p:txBody>
          <a:bodyPr wrap="none">
            <a:spAutoFit/>
          </a:bodyPr>
          <a:lstStyle/>
          <a:p>
            <a:r>
              <a:rPr lang="en-US" sz="1400">
                <a:latin typeface="Calibri" pitchFamily="34" charset="0"/>
              </a:rPr>
              <a:t>SBEND-0.5 ANGLE</a:t>
            </a:r>
            <a:endParaRPr lang="en-GB" sz="1400">
              <a:latin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3"/>
          <p:cNvSpPr>
            <a:spLocks noGrp="1" noChangeArrowheads="1"/>
          </p:cNvSpPr>
          <p:nvPr>
            <p:ph type="body" idx="1"/>
          </p:nvPr>
        </p:nvSpPr>
        <p:spPr>
          <a:xfrm>
            <a:off x="457200" y="457200"/>
            <a:ext cx="8229600" cy="5943600"/>
          </a:xfrm>
        </p:spPr>
        <p:txBody>
          <a:bodyPr/>
          <a:lstStyle/>
          <a:p>
            <a:pPr>
              <a:lnSpc>
                <a:spcPct val="120000"/>
              </a:lnSpc>
            </a:pPr>
            <a:r>
              <a:rPr lang="en-US" sz="2000" b="1" smtClean="0"/>
              <a:t>S/RBEND-CF magnet shim</a:t>
            </a:r>
          </a:p>
          <a:p>
            <a:pPr lvl="1">
              <a:lnSpc>
                <a:spcPct val="120000"/>
              </a:lnSpc>
            </a:pPr>
            <a:r>
              <a:rPr lang="en-US" sz="1800" smtClean="0"/>
              <a:t>Strength of extra edge focusing for RBEND :     </a:t>
            </a:r>
          </a:p>
          <a:p>
            <a:pPr>
              <a:lnSpc>
                <a:spcPct val="120000"/>
              </a:lnSpc>
              <a:buFontTx/>
              <a:buNone/>
            </a:pPr>
            <a:r>
              <a:rPr lang="en-US" sz="2000" smtClean="0"/>
              <a:t>			k </a:t>
            </a:r>
            <a:r>
              <a:rPr lang="en-US" sz="2000" smtClean="0">
                <a:sym typeface="Symbol" pitchFamily="18" charset="2"/>
              </a:rPr>
              <a:t> </a:t>
            </a:r>
            <a:r>
              <a:rPr lang="en-US" sz="2000" baseline="30000" smtClean="0">
                <a:sym typeface="Symbol" pitchFamily="18" charset="2"/>
              </a:rPr>
              <a:t>2</a:t>
            </a:r>
            <a:r>
              <a:rPr lang="en-US" sz="2000" smtClean="0">
                <a:sym typeface="Symbol" pitchFamily="18" charset="2"/>
              </a:rPr>
              <a:t>/(2*L</a:t>
            </a:r>
            <a:r>
              <a:rPr lang="en-US" sz="2000" baseline="30000" smtClean="0">
                <a:sym typeface="Symbol" pitchFamily="18" charset="2"/>
              </a:rPr>
              <a:t>2</a:t>
            </a:r>
            <a:r>
              <a:rPr lang="en-US" sz="2000" smtClean="0">
                <a:sym typeface="Symbol" pitchFamily="18" charset="2"/>
              </a:rPr>
              <a:t>)</a:t>
            </a:r>
          </a:p>
          <a:p>
            <a:pPr lvl="1">
              <a:lnSpc>
                <a:spcPct val="120000"/>
              </a:lnSpc>
            </a:pPr>
            <a:r>
              <a:rPr lang="en-US" sz="1800" smtClean="0">
                <a:sym typeface="Symbol" pitchFamily="18" charset="2"/>
              </a:rPr>
              <a:t>Assuming magnets of 0.37 m length L, and bend angle  of 66 mrad, required normalised gradient is 0.016 T/m/m, or a real gradient of 0.016 * B.</a:t>
            </a:r>
            <a:r>
              <a:rPr lang="en-US" sz="1800" smtClean="0">
                <a:latin typeface="Symbol" pitchFamily="18" charset="2"/>
                <a:sym typeface="Symbol" pitchFamily="18" charset="2"/>
              </a:rPr>
              <a:t>r</a:t>
            </a:r>
            <a:r>
              <a:rPr lang="en-US" sz="1800" smtClean="0">
                <a:sym typeface="Symbol" pitchFamily="18" charset="2"/>
              </a:rPr>
              <a:t> = 0.03 T/m/m.</a:t>
            </a:r>
          </a:p>
          <a:p>
            <a:pPr lvl="1">
              <a:lnSpc>
                <a:spcPct val="120000"/>
              </a:lnSpc>
            </a:pPr>
            <a:r>
              <a:rPr lang="en-US" sz="1800" smtClean="0">
                <a:sym typeface="Symbol" pitchFamily="18" charset="2"/>
              </a:rPr>
              <a:t>With magnetic rigidity 1.9 Tm, the field in BS magnet is about 0.34 T.</a:t>
            </a:r>
          </a:p>
          <a:p>
            <a:pPr lvl="1">
              <a:lnSpc>
                <a:spcPct val="120000"/>
              </a:lnSpc>
            </a:pPr>
            <a:r>
              <a:rPr lang="en-US" sz="1800" smtClean="0">
                <a:sym typeface="Symbol" pitchFamily="18" charset="2"/>
              </a:rPr>
              <a:t>For a horizontal gap width of 0.2 m, the relative change in field is </a:t>
            </a:r>
          </a:p>
          <a:p>
            <a:pPr lvl="1">
              <a:lnSpc>
                <a:spcPct val="120000"/>
              </a:lnSpc>
              <a:buFontTx/>
              <a:buNone/>
            </a:pPr>
            <a:r>
              <a:rPr lang="en-US" sz="1800" smtClean="0">
                <a:sym typeface="Symbol" pitchFamily="18" charset="2"/>
              </a:rPr>
              <a:t>			0.03* 0.2 / 0.34 = 1.8%</a:t>
            </a:r>
          </a:p>
          <a:p>
            <a:pPr lvl="1">
              <a:lnSpc>
                <a:spcPct val="120000"/>
              </a:lnSpc>
            </a:pPr>
            <a:r>
              <a:rPr lang="en-US" sz="1800" smtClean="0">
                <a:sym typeface="Symbol" pitchFamily="18" charset="2"/>
              </a:rPr>
              <a:t>For 80 mm gap height, change of 1.4 mm would suffice (i.e. </a:t>
            </a:r>
            <a:r>
              <a:rPr lang="en-US" sz="1800" smtClean="0">
                <a:cs typeface="Arial" charset="0"/>
                <a:sym typeface="Symbol" pitchFamily="18" charset="2"/>
              </a:rPr>
              <a:t>±0.72 mm top and bottom)</a:t>
            </a:r>
          </a:p>
          <a:p>
            <a:pPr>
              <a:lnSpc>
                <a:spcPct val="120000"/>
              </a:lnSpc>
            </a:pPr>
            <a:endParaRPr lang="en-US" sz="2000" smtClean="0">
              <a:cs typeface="Arial" charset="0"/>
              <a:sym typeface="Symbol" pitchFamily="18" charset="2"/>
            </a:endParaRPr>
          </a:p>
          <a:p>
            <a:pPr>
              <a:lnSpc>
                <a:spcPct val="120000"/>
              </a:lnSpc>
            </a:pPr>
            <a:r>
              <a:rPr lang="en-US" sz="2000" b="1" smtClean="0">
                <a:cs typeface="Arial" charset="0"/>
                <a:sym typeface="Symbol" pitchFamily="18" charset="2"/>
              </a:rPr>
              <a:t>SBEND and SBEND-0.5 shim lengths</a:t>
            </a:r>
          </a:p>
          <a:p>
            <a:pPr lvl="1">
              <a:lnSpc>
                <a:spcPct val="120000"/>
              </a:lnSpc>
            </a:pPr>
            <a:r>
              <a:rPr lang="en-US" sz="1800" smtClean="0">
                <a:sym typeface="Symbol" pitchFamily="18" charset="2"/>
              </a:rPr>
              <a:t>For 0.2 m wide SBEND, shim length is 2 x 6.6 = 13.2 mm</a:t>
            </a:r>
          </a:p>
          <a:p>
            <a:pPr lvl="1">
              <a:lnSpc>
                <a:spcPct val="120000"/>
              </a:lnSpc>
            </a:pPr>
            <a:r>
              <a:rPr lang="en-US" sz="1800" smtClean="0">
                <a:sym typeface="Symbol" pitchFamily="18" charset="2"/>
              </a:rPr>
              <a:t>For 0.2 m wide SBEND-0.5, shim length is 2 x 3.3 = 6.6 mm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r>
              <a:rPr lang="en-US" smtClean="0"/>
              <a:t>Resulting effects</a:t>
            </a:r>
            <a:endParaRPr lang="en-GB" smtClean="0"/>
          </a:p>
        </p:txBody>
      </p:sp>
      <p:sp>
        <p:nvSpPr>
          <p:cNvPr id="19458" name="Rectangle 3"/>
          <p:cNvSpPr>
            <a:spLocks noGrp="1" noChangeArrowheads="1"/>
          </p:cNvSpPr>
          <p:nvPr>
            <p:ph type="body" idx="1"/>
          </p:nvPr>
        </p:nvSpPr>
        <p:spPr/>
        <p:txBody>
          <a:bodyPr/>
          <a:lstStyle/>
          <a:p>
            <a:r>
              <a:rPr lang="en-US" sz="2400" smtClean="0"/>
              <a:t>SBEND-CF, RBEND-CF and SBEND-0.5 give exactly the same effect optically (note change of gradient sign needed between SBEND-CF and RBEND-CF).</a:t>
            </a:r>
          </a:p>
          <a:p>
            <a:endParaRPr lang="en-US" sz="2400" smtClean="0"/>
          </a:p>
          <a:p>
            <a:r>
              <a:rPr lang="en-US" sz="2400" smtClean="0"/>
              <a:t>Vertical gap shim sizes is about </a:t>
            </a:r>
            <a:r>
              <a:rPr lang="en-US" sz="2400" smtClean="0">
                <a:cs typeface="Arial" charset="0"/>
              </a:rPr>
              <a:t>±</a:t>
            </a:r>
            <a:r>
              <a:rPr lang="en-US" sz="2400" smtClean="0"/>
              <a:t>0.72 mm for 80 mm gap</a:t>
            </a:r>
          </a:p>
          <a:p>
            <a:endParaRPr lang="en-US" sz="2400" smtClean="0"/>
          </a:p>
          <a:p>
            <a:r>
              <a:rPr lang="en-US" sz="2400" smtClean="0"/>
              <a:t>Longitudinal shim length is about 13.2 mm for SBEND, 6.6 mm for SBEND-0.5</a:t>
            </a:r>
            <a:endParaRPr lang="en-GB" sz="24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2"/>
          <p:cNvPicPr>
            <a:picLocks noGrp="1" noChangeAspect="1" noChangeArrowheads="1"/>
          </p:cNvPicPr>
          <p:nvPr>
            <p:ph idx="1"/>
          </p:nvPr>
        </p:nvPicPr>
        <p:blipFill>
          <a:blip r:embed="rId2"/>
          <a:srcRect/>
          <a:stretch>
            <a:fillRect/>
          </a:stretch>
        </p:blipFill>
        <p:spPr>
          <a:xfrm>
            <a:off x="381000" y="3505200"/>
            <a:ext cx="3851275" cy="3078163"/>
          </a:xfrm>
        </p:spPr>
      </p:pic>
      <p:pic>
        <p:nvPicPr>
          <p:cNvPr id="20482" name="Picture 3"/>
          <p:cNvPicPr>
            <a:picLocks noChangeAspect="1" noChangeArrowheads="1"/>
          </p:cNvPicPr>
          <p:nvPr/>
        </p:nvPicPr>
        <p:blipFill>
          <a:blip r:embed="rId3"/>
          <a:srcRect/>
          <a:stretch>
            <a:fillRect/>
          </a:stretch>
        </p:blipFill>
        <p:spPr bwMode="auto">
          <a:xfrm>
            <a:off x="4419600" y="3048000"/>
            <a:ext cx="4371975" cy="3582988"/>
          </a:xfrm>
          <a:prstGeom prst="rect">
            <a:avLst/>
          </a:prstGeom>
          <a:noFill/>
          <a:ln w="9525">
            <a:noFill/>
            <a:miter lim="800000"/>
            <a:headEnd/>
            <a:tailEnd/>
          </a:ln>
        </p:spPr>
      </p:pic>
      <p:sp>
        <p:nvSpPr>
          <p:cNvPr id="20483" name="Title 1"/>
          <p:cNvSpPr>
            <a:spLocks noGrp="1"/>
          </p:cNvSpPr>
          <p:nvPr>
            <p:ph type="title"/>
          </p:nvPr>
        </p:nvSpPr>
        <p:spPr>
          <a:xfrm>
            <a:off x="3810000" y="304800"/>
            <a:ext cx="5334000" cy="2133600"/>
          </a:xfrm>
        </p:spPr>
        <p:txBody>
          <a:bodyPr/>
          <a:lstStyle/>
          <a:p>
            <a:r>
              <a:rPr lang="en-US" smtClean="0"/>
              <a:t>Idealized Rbend – comb. f. (Flux2D)</a:t>
            </a:r>
          </a:p>
        </p:txBody>
      </p:sp>
      <p:pic>
        <p:nvPicPr>
          <p:cNvPr id="20484" name="Picture 4"/>
          <p:cNvPicPr>
            <a:picLocks noChangeAspect="1" noChangeArrowheads="1"/>
          </p:cNvPicPr>
          <p:nvPr/>
        </p:nvPicPr>
        <p:blipFill>
          <a:blip r:embed="rId4"/>
          <a:srcRect/>
          <a:stretch>
            <a:fillRect/>
          </a:stretch>
        </p:blipFill>
        <p:spPr bwMode="auto">
          <a:xfrm>
            <a:off x="0" y="0"/>
            <a:ext cx="4081463" cy="3394075"/>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2"/>
          <p:cNvPicPr>
            <a:picLocks noGrp="1" noChangeAspect="1" noChangeArrowheads="1"/>
          </p:cNvPicPr>
          <p:nvPr>
            <p:ph idx="1"/>
          </p:nvPr>
        </p:nvPicPr>
        <p:blipFill>
          <a:blip r:embed="rId2"/>
          <a:srcRect/>
          <a:stretch>
            <a:fillRect/>
          </a:stretch>
        </p:blipFill>
        <p:spPr>
          <a:xfrm>
            <a:off x="0" y="4191000"/>
            <a:ext cx="3684588" cy="2524125"/>
          </a:xfrm>
        </p:spPr>
      </p:pic>
      <p:pic>
        <p:nvPicPr>
          <p:cNvPr id="21506" name="Picture 3"/>
          <p:cNvPicPr>
            <a:picLocks noChangeAspect="1" noChangeArrowheads="1"/>
          </p:cNvPicPr>
          <p:nvPr/>
        </p:nvPicPr>
        <p:blipFill>
          <a:blip r:embed="rId3"/>
          <a:srcRect/>
          <a:stretch>
            <a:fillRect/>
          </a:stretch>
        </p:blipFill>
        <p:spPr bwMode="auto">
          <a:xfrm>
            <a:off x="3962400" y="3352800"/>
            <a:ext cx="4868863" cy="3335338"/>
          </a:xfrm>
          <a:prstGeom prst="rect">
            <a:avLst/>
          </a:prstGeom>
          <a:noFill/>
          <a:ln w="9525">
            <a:noFill/>
            <a:miter lim="800000"/>
            <a:headEnd/>
            <a:tailEnd/>
          </a:ln>
        </p:spPr>
      </p:pic>
      <p:sp>
        <p:nvSpPr>
          <p:cNvPr id="2" name="Title 1"/>
          <p:cNvSpPr>
            <a:spLocks noGrp="1"/>
          </p:cNvSpPr>
          <p:nvPr>
            <p:ph type="title"/>
          </p:nvPr>
        </p:nvSpPr>
        <p:spPr>
          <a:xfrm>
            <a:off x="1600200" y="228600"/>
            <a:ext cx="6172200" cy="381000"/>
          </a:xfrm>
        </p:spPr>
        <p:txBody>
          <a:bodyPr rtlCol="0">
            <a:normAutofit fontScale="90000"/>
          </a:bodyPr>
          <a:lstStyle/>
          <a:p>
            <a:pPr fontAlgn="auto">
              <a:spcAft>
                <a:spcPts val="0"/>
              </a:spcAft>
              <a:defRPr/>
            </a:pPr>
            <a:r>
              <a:rPr lang="en-US" sz="2800" dirty="0" smtClean="0"/>
              <a:t>4 turn </a:t>
            </a:r>
            <a:r>
              <a:rPr lang="en-US" sz="2800" dirty="0" err="1" smtClean="0"/>
              <a:t>Rbend</a:t>
            </a:r>
            <a:r>
              <a:rPr lang="en-US" sz="2800" dirty="0" smtClean="0"/>
              <a:t> – comb. f. (Flux2D)</a:t>
            </a:r>
            <a:endParaRPr lang="en-US" sz="2800" dirty="0"/>
          </a:p>
        </p:txBody>
      </p:sp>
      <p:pic>
        <p:nvPicPr>
          <p:cNvPr id="21508" name="Picture 5"/>
          <p:cNvPicPr>
            <a:picLocks noChangeAspect="1" noChangeArrowheads="1"/>
          </p:cNvPicPr>
          <p:nvPr/>
        </p:nvPicPr>
        <p:blipFill>
          <a:blip r:embed="rId4"/>
          <a:srcRect/>
          <a:stretch>
            <a:fillRect/>
          </a:stretch>
        </p:blipFill>
        <p:spPr bwMode="auto">
          <a:xfrm>
            <a:off x="127000" y="1066800"/>
            <a:ext cx="3325813" cy="2743200"/>
          </a:xfrm>
          <a:prstGeom prst="rect">
            <a:avLst/>
          </a:prstGeom>
          <a:noFill/>
          <a:ln w="9525">
            <a:noFill/>
            <a:miter lim="800000"/>
            <a:headEnd/>
            <a:tailEnd/>
          </a:ln>
        </p:spPr>
      </p:pic>
      <p:sp>
        <p:nvSpPr>
          <p:cNvPr id="21509" name="TextBox 9"/>
          <p:cNvSpPr txBox="1">
            <a:spLocks noChangeArrowheads="1"/>
          </p:cNvSpPr>
          <p:nvPr/>
        </p:nvSpPr>
        <p:spPr bwMode="auto">
          <a:xfrm>
            <a:off x="3505200" y="762000"/>
            <a:ext cx="2514600" cy="923925"/>
          </a:xfrm>
          <a:prstGeom prst="rect">
            <a:avLst/>
          </a:prstGeom>
          <a:noFill/>
          <a:ln w="9525">
            <a:noFill/>
            <a:miter lim="800000"/>
            <a:headEnd/>
            <a:tailEnd/>
          </a:ln>
        </p:spPr>
        <p:txBody>
          <a:bodyPr>
            <a:spAutoFit/>
          </a:bodyPr>
          <a:lstStyle/>
          <a:p>
            <a:r>
              <a:rPr lang="en-US">
                <a:latin typeface="Calibri" pitchFamily="34" charset="0"/>
              </a:rPr>
              <a:t>&lt;- B field variation on the horizontal mid-plane in the gap</a:t>
            </a:r>
          </a:p>
        </p:txBody>
      </p:sp>
      <p:pic>
        <p:nvPicPr>
          <p:cNvPr id="21510" name="Picture 2"/>
          <p:cNvPicPr>
            <a:picLocks noChangeAspect="1" noChangeArrowheads="1"/>
          </p:cNvPicPr>
          <p:nvPr/>
        </p:nvPicPr>
        <p:blipFill>
          <a:blip r:embed="rId5"/>
          <a:srcRect/>
          <a:stretch>
            <a:fillRect/>
          </a:stretch>
        </p:blipFill>
        <p:spPr bwMode="auto">
          <a:xfrm>
            <a:off x="6018213" y="1447800"/>
            <a:ext cx="3030537" cy="1828800"/>
          </a:xfrm>
          <a:prstGeom prst="rect">
            <a:avLst/>
          </a:prstGeom>
          <a:noFill/>
          <a:ln w="9525">
            <a:noFill/>
            <a:miter lim="800000"/>
            <a:headEnd/>
            <a:tailEnd/>
          </a:ln>
        </p:spPr>
      </p:pic>
      <p:sp>
        <p:nvSpPr>
          <p:cNvPr id="21511" name="TextBox 7"/>
          <p:cNvSpPr txBox="1">
            <a:spLocks noChangeArrowheads="1"/>
          </p:cNvSpPr>
          <p:nvPr/>
        </p:nvSpPr>
        <p:spPr bwMode="auto">
          <a:xfrm>
            <a:off x="3810000" y="1905000"/>
            <a:ext cx="2133600" cy="1200150"/>
          </a:xfrm>
          <a:prstGeom prst="rect">
            <a:avLst/>
          </a:prstGeom>
          <a:noFill/>
          <a:ln w="9525">
            <a:noFill/>
            <a:miter lim="800000"/>
            <a:headEnd/>
            <a:tailEnd/>
          </a:ln>
        </p:spPr>
        <p:txBody>
          <a:bodyPr>
            <a:spAutoFit/>
          </a:bodyPr>
          <a:lstStyle/>
          <a:p>
            <a:pPr algn="r"/>
            <a:r>
              <a:rPr lang="en-US">
                <a:latin typeface="Calibri" pitchFamily="34" charset="0"/>
              </a:rPr>
              <a:t>B field below 1% of main gap field at 10 mm from the septum -&gt;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dirty="0" smtClean="0"/>
              <a:t>3D model of </a:t>
            </a:r>
            <a:r>
              <a:rPr lang="en-US" dirty="0" err="1" smtClean="0"/>
              <a:t>Rbend</a:t>
            </a:r>
            <a:r>
              <a:rPr lang="en-US" dirty="0" smtClean="0"/>
              <a:t> (</a:t>
            </a:r>
            <a:r>
              <a:rPr lang="en-US" strike="sngStrike" dirty="0" smtClean="0"/>
              <a:t>CF</a:t>
            </a:r>
            <a:r>
              <a:rPr lang="en-US" dirty="0" smtClean="0"/>
              <a:t>!)</a:t>
            </a:r>
            <a:endParaRPr lang="en-US" dirty="0"/>
          </a:p>
        </p:txBody>
      </p:sp>
      <p:pic>
        <p:nvPicPr>
          <p:cNvPr id="22530" name="Picture 2"/>
          <p:cNvPicPr>
            <a:picLocks noGrp="1" noChangeAspect="1" noChangeArrowheads="1"/>
          </p:cNvPicPr>
          <p:nvPr>
            <p:ph idx="1"/>
          </p:nvPr>
        </p:nvPicPr>
        <p:blipFill>
          <a:blip r:embed="rId2"/>
          <a:srcRect/>
          <a:stretch>
            <a:fillRect/>
          </a:stretch>
        </p:blipFill>
        <p:spPr>
          <a:xfrm>
            <a:off x="457200" y="1600200"/>
            <a:ext cx="8148638" cy="4525963"/>
          </a:xfrm>
        </p:spPr>
      </p:pic>
      <p:sp>
        <p:nvSpPr>
          <p:cNvPr id="22531" name="TextBox 4"/>
          <p:cNvSpPr txBox="1">
            <a:spLocks noChangeArrowheads="1"/>
          </p:cNvSpPr>
          <p:nvPr/>
        </p:nvSpPr>
        <p:spPr bwMode="auto">
          <a:xfrm>
            <a:off x="1905000" y="6096000"/>
            <a:ext cx="4495800" cy="461963"/>
          </a:xfrm>
          <a:prstGeom prst="rect">
            <a:avLst/>
          </a:prstGeom>
          <a:noFill/>
          <a:ln w="9525">
            <a:noFill/>
            <a:miter lim="800000"/>
            <a:headEnd/>
            <a:tailEnd/>
          </a:ln>
        </p:spPr>
        <p:txBody>
          <a:bodyPr>
            <a:spAutoFit/>
          </a:bodyPr>
          <a:lstStyle/>
          <a:p>
            <a:r>
              <a:rPr lang="en-US" sz="2400">
                <a:latin typeface="Calibri" pitchFamily="34" charset="0"/>
              </a:rPr>
              <a:t>Physical length of magnet 400 mm</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TotalTime>
  <Words>404</Words>
  <Application>Microsoft Office PowerPoint</Application>
  <PresentationFormat>On-screen Show (4:3)</PresentationFormat>
  <Paragraphs>54</Paragraphs>
  <Slides>14</Slides>
  <Notes>2</Notes>
  <HiddenSlides>0</HiddenSlides>
  <MMClips>0</MMClips>
  <ScaleCrop>false</ScaleCrop>
  <HeadingPairs>
    <vt:vector size="6" baseType="variant">
      <vt:variant>
        <vt:lpstr>Fonts Used</vt:lpstr>
      </vt:variant>
      <vt:variant>
        <vt:i4>4</vt:i4>
      </vt:variant>
      <vt:variant>
        <vt:lpstr>Design Template</vt:lpstr>
      </vt:variant>
      <vt:variant>
        <vt:i4>1</vt:i4>
      </vt:variant>
      <vt:variant>
        <vt:lpstr>Slide Titles</vt:lpstr>
      </vt:variant>
      <vt:variant>
        <vt:i4>14</vt:i4>
      </vt:variant>
    </vt:vector>
  </HeadingPairs>
  <TitlesOfParts>
    <vt:vector size="19" baseType="lpstr">
      <vt:lpstr>Calibri</vt:lpstr>
      <vt:lpstr>Arial</vt:lpstr>
      <vt:lpstr>Symbol</vt:lpstr>
      <vt:lpstr>Times New Roman</vt:lpstr>
      <vt:lpstr>Office Theme</vt:lpstr>
      <vt:lpstr>BS(1) combined function feasibility study</vt:lpstr>
      <vt:lpstr>Slide 2</vt:lpstr>
      <vt:lpstr>Slide 3</vt:lpstr>
      <vt:lpstr>Slide 4</vt:lpstr>
      <vt:lpstr>Slide 5</vt:lpstr>
      <vt:lpstr>Resulting effects</vt:lpstr>
      <vt:lpstr>Idealized Rbend – comb. f. (Flux2D)</vt:lpstr>
      <vt:lpstr>4 turn Rbend – comb. f. (Flux2D)</vt:lpstr>
      <vt:lpstr>Slide 9</vt:lpstr>
      <vt:lpstr>Field in magnet centre</vt:lpstr>
      <vt:lpstr>Slide 11</vt:lpstr>
      <vt:lpstr>Integrated field at 10 mm from the septum is expected to be in the 1% region (coherent with 2D forecast), but 3D mesh is not most suitable to determine this precisely</vt:lpstr>
      <vt:lpstr>Conclusion (1/2)</vt:lpstr>
      <vt:lpstr>Conclusion (2/2)</vt:lpstr>
    </vt:vector>
  </TitlesOfParts>
  <Company>CERN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BS(1) combined function feasibility study</dc:title>
  <dc:creator>Borburgh</dc:creator>
  <cp:lastModifiedBy>wetering</cp:lastModifiedBy>
  <cp:revision>19</cp:revision>
  <dcterms:created xsi:type="dcterms:W3CDTF">2008-11-28T13:19:39Z</dcterms:created>
  <dcterms:modified xsi:type="dcterms:W3CDTF">2008-12-02T13:44:12Z</dcterms:modified>
</cp:coreProperties>
</file>