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57" r:id="rId3"/>
    <p:sldId id="262" r:id="rId4"/>
    <p:sldId id="265" r:id="rId5"/>
    <p:sldId id="266" r:id="rId6"/>
    <p:sldId id="268" r:id="rId7"/>
    <p:sldId id="269" r:id="rId8"/>
    <p:sldId id="270" r:id="rId9"/>
    <p:sldId id="271" r:id="rId10"/>
    <p:sldId id="273" r:id="rId11"/>
    <p:sldId id="272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8" autoAdjust="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A6967-DC29-41E4-8D96-350CFF5F682E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9D31E-E20F-4B8A-8B91-2511DD155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9D31E-E20F-4B8A-8B91-2511DD15585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9D31E-E20F-4B8A-8B91-2511DD15585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9D31E-E20F-4B8A-8B91-2511DD15585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9D31E-E20F-4B8A-8B91-2511DD15585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0A22-10C8-45A5-A595-188D7D76F1A7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3E67-955A-4966-B4C4-E0135E071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0A22-10C8-45A5-A595-188D7D76F1A7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3E67-955A-4966-B4C4-E0135E071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0A22-10C8-45A5-A595-188D7D76F1A7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3E67-955A-4966-B4C4-E0135E071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0A22-10C8-45A5-A595-188D7D76F1A7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3E67-955A-4966-B4C4-E0135E071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0A22-10C8-45A5-A595-188D7D76F1A7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3E67-955A-4966-B4C4-E0135E071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0A22-10C8-45A5-A595-188D7D76F1A7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3E67-955A-4966-B4C4-E0135E071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0A22-10C8-45A5-A595-188D7D76F1A7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3E67-955A-4966-B4C4-E0135E071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0A22-10C8-45A5-A595-188D7D76F1A7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3E67-955A-4966-B4C4-E0135E071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0A22-10C8-45A5-A595-188D7D76F1A7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3E67-955A-4966-B4C4-E0135E071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0A22-10C8-45A5-A595-188D7D76F1A7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3E67-955A-4966-B4C4-E0135E071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0A22-10C8-45A5-A595-188D7D76F1A7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3E67-955A-4966-B4C4-E0135E071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60A22-10C8-45A5-A595-188D7D76F1A7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53E67-955A-4966-B4C4-E0135E071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2362200"/>
          </a:xfrm>
        </p:spPr>
        <p:txBody>
          <a:bodyPr>
            <a:noAutofit/>
          </a:bodyPr>
          <a:lstStyle/>
          <a:p>
            <a:r>
              <a:rPr lang="en-US" sz="5400" dirty="0" smtClean="0"/>
              <a:t>Feasibility Study of </a:t>
            </a:r>
            <a:br>
              <a:rPr lang="en-US" sz="5400" dirty="0" smtClean="0"/>
            </a:br>
            <a:r>
              <a:rPr lang="en-US" sz="5400" dirty="0" smtClean="0"/>
              <a:t>BS Magnets </a:t>
            </a:r>
            <a:r>
              <a:rPr lang="en-US" sz="5400" dirty="0" smtClean="0"/>
              <a:t>Vacuum Chambers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4495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W. Weterings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BS magnets with ceramic chambers - 3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ceramic chambers side.wmf"/>
          <p:cNvPicPr>
            <a:picLocks noChangeAspect="1"/>
          </p:cNvPicPr>
          <p:nvPr/>
        </p:nvPicPr>
        <p:blipFill>
          <a:blip r:embed="rId2" cstate="print"/>
          <a:srcRect l="21667" t="13930" r="2500" b="26867"/>
          <a:stretch>
            <a:fillRect/>
          </a:stretch>
        </p:blipFill>
        <p:spPr>
          <a:xfrm>
            <a:off x="0" y="1143000"/>
            <a:ext cx="9144000" cy="5124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ramic zoom.wmf"/>
          <p:cNvPicPr>
            <a:picLocks noChangeAspect="1"/>
          </p:cNvPicPr>
          <p:nvPr/>
        </p:nvPicPr>
        <p:blipFill>
          <a:blip r:embed="rId2" cstate="print"/>
          <a:srcRect l="10000" t="23702" r="28333" b="24461"/>
          <a:stretch>
            <a:fillRect/>
          </a:stretch>
        </p:blipFill>
        <p:spPr>
          <a:xfrm>
            <a:off x="228600" y="1143000"/>
            <a:ext cx="7620000" cy="45982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24600" y="3733800"/>
            <a:ext cx="11430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8" name="Straight Connector 7"/>
          <p:cNvCxnSpPr>
            <a:stCxn id="6" idx="2"/>
          </p:cNvCxnSpPr>
          <p:nvPr/>
        </p:nvCxnSpPr>
        <p:spPr>
          <a:xfrm rot="5400000">
            <a:off x="6381750" y="4743450"/>
            <a:ext cx="914400" cy="1143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itle 10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BS magnets with ceramic chambers - 4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 descr="ceramic zoom.wmf"/>
          <p:cNvPicPr>
            <a:picLocks noChangeAspect="1"/>
          </p:cNvPicPr>
          <p:nvPr/>
        </p:nvPicPr>
        <p:blipFill>
          <a:blip r:embed="rId2" cstate="print"/>
          <a:srcRect l="61239" t="52934" r="32257" b="42150"/>
          <a:stretch>
            <a:fillRect/>
          </a:stretch>
        </p:blipFill>
        <p:spPr>
          <a:xfrm>
            <a:off x="6400800" y="5334000"/>
            <a:ext cx="2602132" cy="14117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26" name="Group 25"/>
          <p:cNvGrpSpPr/>
          <p:nvPr/>
        </p:nvGrpSpPr>
        <p:grpSpPr>
          <a:xfrm>
            <a:off x="685800" y="4572000"/>
            <a:ext cx="5029200" cy="2133600"/>
            <a:chOff x="685800" y="4572000"/>
            <a:chExt cx="5029200" cy="2133600"/>
          </a:xfrm>
        </p:grpSpPr>
        <p:pic>
          <p:nvPicPr>
            <p:cNvPr id="23" name="Picture 22"/>
            <p:cNvPicPr/>
            <p:nvPr/>
          </p:nvPicPr>
          <p:blipFill>
            <a:blip r:embed="rId3" cstate="print"/>
            <a:srcRect l="11539" t="6838" r="14102" b="11111"/>
            <a:stretch>
              <a:fillRect/>
            </a:stretch>
          </p:blipFill>
          <p:spPr bwMode="auto">
            <a:xfrm>
              <a:off x="685800" y="4572000"/>
              <a:ext cx="50292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4343400" y="6019800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Possible</a:t>
              </a:r>
            </a:p>
            <a:p>
              <a:r>
                <a:rPr lang="en-US" dirty="0" smtClean="0"/>
                <a:t>Solution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Inside Vacuum Tanks</a:t>
            </a:r>
          </a:p>
          <a:p>
            <a:pPr lvl="1"/>
            <a:r>
              <a:rPr lang="en-US" dirty="0" smtClean="0"/>
              <a:t>Feasible, but….</a:t>
            </a:r>
          </a:p>
          <a:p>
            <a:pPr lvl="2"/>
            <a:r>
              <a:rPr lang="en-US" dirty="0" smtClean="0"/>
              <a:t>Large bulky tanks</a:t>
            </a:r>
          </a:p>
          <a:p>
            <a:pPr lvl="2"/>
            <a:r>
              <a:rPr lang="en-US" dirty="0" smtClean="0"/>
              <a:t>Bake-out required</a:t>
            </a:r>
          </a:p>
          <a:p>
            <a:pPr lvl="2"/>
            <a:r>
              <a:rPr lang="en-US" dirty="0" smtClean="0"/>
              <a:t>Intervention difficult and time-consuming</a:t>
            </a:r>
          </a:p>
          <a:p>
            <a:r>
              <a:rPr lang="en-US" dirty="0" smtClean="0"/>
              <a:t>Undulated </a:t>
            </a:r>
            <a:r>
              <a:rPr lang="en-US" dirty="0" err="1" smtClean="0"/>
              <a:t>Inconel</a:t>
            </a:r>
            <a:r>
              <a:rPr lang="en-US" dirty="0" smtClean="0"/>
              <a:t> Chambers</a:t>
            </a:r>
          </a:p>
          <a:p>
            <a:pPr lvl="1"/>
            <a:r>
              <a:rPr lang="en-US" dirty="0" smtClean="0"/>
              <a:t>Feasible, but….</a:t>
            </a:r>
          </a:p>
          <a:p>
            <a:pPr lvl="2"/>
            <a:r>
              <a:rPr lang="en-US" dirty="0" smtClean="0"/>
              <a:t>Eddy current effects</a:t>
            </a:r>
          </a:p>
          <a:p>
            <a:pPr lvl="2"/>
            <a:r>
              <a:rPr lang="en-US" dirty="0" smtClean="0"/>
              <a:t>Optics perturbations</a:t>
            </a:r>
          </a:p>
          <a:p>
            <a:r>
              <a:rPr lang="en-US" dirty="0" smtClean="0"/>
              <a:t>Ceramic Chambers</a:t>
            </a:r>
          </a:p>
          <a:p>
            <a:pPr lvl="1"/>
            <a:r>
              <a:rPr lang="en-US" dirty="0" smtClean="0"/>
              <a:t>Feasible, but….</a:t>
            </a:r>
          </a:p>
          <a:p>
            <a:pPr lvl="2"/>
            <a:r>
              <a:rPr lang="en-US" dirty="0" smtClean="0"/>
              <a:t>Aperture restrictions for BS1</a:t>
            </a:r>
          </a:p>
          <a:p>
            <a:pPr lvl="2"/>
            <a:r>
              <a:rPr lang="en-US" dirty="0" smtClean="0"/>
              <a:t>Procurement / Price of ceramic chambers</a:t>
            </a:r>
          </a:p>
          <a:p>
            <a:pPr lvl="2"/>
            <a:r>
              <a:rPr lang="en-US" dirty="0" smtClean="0"/>
              <a:t>Fragile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inside vacuum layout.w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8616" r="37875" b="-937"/>
          <a:stretch>
            <a:fillRect/>
          </a:stretch>
        </p:blipFill>
        <p:spPr>
          <a:xfrm>
            <a:off x="-1" y="1219200"/>
            <a:ext cx="9144001" cy="5638800"/>
          </a:xfr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Inside vacuum proposal from</a:t>
            </a:r>
            <a:br>
              <a:rPr lang="en-US" sz="4000" dirty="0" smtClean="0"/>
            </a:br>
            <a:r>
              <a:rPr lang="en-US" sz="4000" dirty="0" smtClean="0"/>
              <a:t>previous meeting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5791200" y="1371600"/>
            <a:ext cx="21579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 No Space for PSB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Down-Stream bellow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7353300" y="2247900"/>
            <a:ext cx="914400" cy="3810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38800" y="4800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Recess flanges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6019800" y="4495800"/>
            <a:ext cx="533400" cy="2286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1676400" y="1981200"/>
            <a:ext cx="990600" cy="3810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981200" y="1371600"/>
            <a:ext cx="2091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 Chamfer for access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9" descr="inside vacuum layout.wm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353" t="54795" r="68556" b="22266"/>
          <a:stretch>
            <a:fillRect/>
          </a:stretch>
        </p:blipFill>
        <p:spPr>
          <a:xfrm>
            <a:off x="0" y="1447800"/>
            <a:ext cx="9144000" cy="5029199"/>
          </a:xfr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962400" y="5181600"/>
            <a:ext cx="28194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 In-situ welding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 compact “welded Bellows”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 no space for QD </a:t>
            </a:r>
            <a:r>
              <a:rPr lang="en-US" dirty="0" smtClean="0">
                <a:solidFill>
                  <a:srgbClr val="C00000"/>
                </a:solidFill>
              </a:rPr>
              <a:t>flanges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 Bolted Flange on tank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rot="16200000" flipV="1">
            <a:off x="3200400" y="4267200"/>
            <a:ext cx="1066800" cy="914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3276600" y="5029200"/>
            <a:ext cx="914400" cy="2286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Image019.jpg"/>
          <p:cNvPicPr>
            <a:picLocks noChangeAspect="1"/>
          </p:cNvPicPr>
          <p:nvPr/>
        </p:nvPicPr>
        <p:blipFill>
          <a:blip r:embed="rId4" cstate="print"/>
          <a:srcRect l="15385" t="5192" r="28846" b="9760"/>
          <a:stretch>
            <a:fillRect/>
          </a:stretch>
        </p:blipFill>
        <p:spPr>
          <a:xfrm>
            <a:off x="6172200" y="152400"/>
            <a:ext cx="2786921" cy="531256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105400" y="1295400"/>
            <a:ext cx="2667000" cy="533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29000" y="609600"/>
            <a:ext cx="2057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 Flange bolted on tank not desirable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New proposal with DN135 QD Flanges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5791200" y="1371600"/>
            <a:ext cx="21579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 No Space for PSB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Down-Stream bellow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7353300" y="2247900"/>
            <a:ext cx="914400" cy="3810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38800" y="4800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Recess flanges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6019800" y="4495800"/>
            <a:ext cx="533400" cy="2286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1676400" y="1981200"/>
            <a:ext cx="990600" cy="3810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981200" y="1371600"/>
            <a:ext cx="2091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 Chamfer for access</a:t>
            </a:r>
          </a:p>
        </p:txBody>
      </p:sp>
      <p:pic>
        <p:nvPicPr>
          <p:cNvPr id="16" name="Picture 15" descr="inside vacuum layout.wmf"/>
          <p:cNvPicPr>
            <a:picLocks noChangeAspect="1"/>
          </p:cNvPicPr>
          <p:nvPr/>
        </p:nvPicPr>
        <p:blipFill>
          <a:blip r:embed="rId2" cstate="print"/>
          <a:srcRect l="4619" t="18657" r="9167" b="7532"/>
          <a:stretch>
            <a:fillRect/>
          </a:stretch>
        </p:blipFill>
        <p:spPr>
          <a:xfrm>
            <a:off x="0" y="1238250"/>
            <a:ext cx="9144000" cy="561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nside vacuum layout.wmf"/>
          <p:cNvPicPr>
            <a:picLocks noChangeAspect="1"/>
          </p:cNvPicPr>
          <p:nvPr/>
        </p:nvPicPr>
        <p:blipFill>
          <a:blip r:embed="rId3" cstate="print"/>
          <a:srcRect l="4999" t="25622" r="51667" b="38663"/>
          <a:stretch>
            <a:fillRect/>
          </a:stretch>
        </p:blipFill>
        <p:spPr>
          <a:xfrm>
            <a:off x="0" y="1143000"/>
            <a:ext cx="9144000" cy="541020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5181600"/>
            <a:ext cx="28194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No In-situ </a:t>
            </a:r>
            <a:r>
              <a:rPr lang="en-US" dirty="0" smtClean="0">
                <a:solidFill>
                  <a:srgbClr val="C00000"/>
                </a:solidFill>
              </a:rPr>
              <a:t>welding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 DN135 QD flanges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But still issue of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   Bake-out &amp; maintenance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rot="16200000" flipV="1">
            <a:off x="3352800" y="4267200"/>
            <a:ext cx="1066800" cy="914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3429000" y="5181600"/>
            <a:ext cx="914400" cy="762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undulated below.wmf"/>
          <p:cNvPicPr>
            <a:picLocks noChangeAspect="1"/>
          </p:cNvPicPr>
          <p:nvPr/>
        </p:nvPicPr>
        <p:blipFill>
          <a:blip r:embed="rId2" cstate="print"/>
          <a:srcRect l="4167" t="15175" b="-1"/>
          <a:stretch>
            <a:fillRect/>
          </a:stretch>
        </p:blipFill>
        <p:spPr>
          <a:xfrm>
            <a:off x="0" y="1047815"/>
            <a:ext cx="9144000" cy="5810185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Initial design of BS </a:t>
            </a:r>
            <a:r>
              <a:rPr lang="en-US" sz="4000" dirty="0" smtClean="0"/>
              <a:t>Magnets </a:t>
            </a:r>
            <a:r>
              <a:rPr lang="en-US" sz="4000" dirty="0" smtClean="0"/>
              <a:t>with</a:t>
            </a:r>
            <a:br>
              <a:rPr lang="en-US" sz="4000" dirty="0" smtClean="0"/>
            </a:br>
            <a:r>
              <a:rPr lang="en-US" sz="4000" dirty="0" smtClean="0"/>
              <a:t>undulated </a:t>
            </a:r>
            <a:r>
              <a:rPr lang="en-US" sz="4000" dirty="0" err="1" smtClean="0"/>
              <a:t>Inconel</a:t>
            </a:r>
            <a:r>
              <a:rPr lang="en-US" sz="4000" dirty="0" smtClean="0"/>
              <a:t> chambers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Eddy current effects in corrugated INCONEL </a:t>
            </a:r>
            <a:r>
              <a:rPr lang="en-US" dirty="0" smtClean="0"/>
              <a:t>chamber during </a:t>
            </a:r>
            <a:r>
              <a:rPr lang="en-US" dirty="0" smtClean="0"/>
              <a:t>(5ms) chicane fall an issue</a:t>
            </a:r>
          </a:p>
          <a:p>
            <a:pPr lvl="1"/>
            <a:r>
              <a:rPr lang="en-US" dirty="0" smtClean="0"/>
              <a:t>Make </a:t>
            </a:r>
            <a:r>
              <a:rPr lang="en-US" dirty="0" smtClean="0"/>
              <a:t>sure that delays between different BS magnets are not </a:t>
            </a:r>
            <a:r>
              <a:rPr lang="en-US" dirty="0" smtClean="0"/>
              <a:t>too different</a:t>
            </a:r>
            <a:endParaRPr lang="en-US" dirty="0" smtClean="0"/>
          </a:p>
          <a:p>
            <a:pPr lvl="1"/>
            <a:r>
              <a:rPr lang="en-US" dirty="0" err="1" smtClean="0"/>
              <a:t>Sextupolar</a:t>
            </a:r>
            <a:r>
              <a:rPr lang="en-US" dirty="0" smtClean="0"/>
              <a:t> </a:t>
            </a:r>
            <a:r>
              <a:rPr lang="en-US" dirty="0" smtClean="0"/>
              <a:t>components not an issue</a:t>
            </a:r>
            <a:r>
              <a:rPr lang="en-US" dirty="0" smtClean="0"/>
              <a:t>!!</a:t>
            </a:r>
          </a:p>
          <a:p>
            <a:pPr lvl="1"/>
            <a:r>
              <a:rPr lang="en-US" dirty="0" smtClean="0"/>
              <a:t>Perturbation </a:t>
            </a:r>
            <a:r>
              <a:rPr lang="en-US" dirty="0" smtClean="0"/>
              <a:t>due to </a:t>
            </a:r>
            <a:r>
              <a:rPr lang="en-US" dirty="0" err="1" smtClean="0"/>
              <a:t>quadrupolar</a:t>
            </a:r>
            <a:r>
              <a:rPr lang="en-US" dirty="0" smtClean="0"/>
              <a:t> components by feed‐down</a:t>
            </a:r>
          </a:p>
          <a:p>
            <a:pPr lvl="2"/>
            <a:r>
              <a:rPr lang="en-US" dirty="0" smtClean="0"/>
              <a:t>Sizable </a:t>
            </a:r>
            <a:r>
              <a:rPr lang="en-US" dirty="0" smtClean="0"/>
              <a:t>(a bit smaller than edge focusing by BS magnets)</a:t>
            </a:r>
          </a:p>
          <a:p>
            <a:pPr lvl="2"/>
            <a:r>
              <a:rPr lang="en-US" dirty="0" smtClean="0"/>
              <a:t>Should </a:t>
            </a:r>
            <a:r>
              <a:rPr lang="en-US" dirty="0" smtClean="0"/>
              <a:t>be taken into account for </a:t>
            </a:r>
            <a:r>
              <a:rPr lang="en-US" dirty="0" smtClean="0"/>
              <a:t>compensation </a:t>
            </a:r>
            <a:r>
              <a:rPr lang="en-US" dirty="0" smtClean="0"/>
              <a:t>(in </a:t>
            </a:r>
            <a:r>
              <a:rPr lang="en-US" dirty="0" smtClean="0"/>
              <a:t>particular for injections </a:t>
            </a:r>
            <a:r>
              <a:rPr lang="en-US" dirty="0" smtClean="0"/>
              <a:t>with the </a:t>
            </a:r>
            <a:r>
              <a:rPr lang="en-US" dirty="0" smtClean="0"/>
              <a:t>vertical </a:t>
            </a:r>
            <a:r>
              <a:rPr lang="en-US" dirty="0" smtClean="0"/>
              <a:t>tune above the half‐integer resonance)</a:t>
            </a:r>
          </a:p>
          <a:p>
            <a:r>
              <a:rPr lang="en-US" dirty="0" err="1" smtClean="0"/>
              <a:t>ProbabIy</a:t>
            </a:r>
            <a:r>
              <a:rPr lang="en-US" dirty="0" smtClean="0"/>
              <a:t> </a:t>
            </a:r>
            <a:r>
              <a:rPr lang="en-US" dirty="0" smtClean="0"/>
              <a:t>not (yet?) the end for BS magnets around</a:t>
            </a:r>
          </a:p>
          <a:p>
            <a:r>
              <a:rPr lang="en-US" dirty="0" smtClean="0"/>
              <a:t>corrugated chambers … can one improve the </a:t>
            </a:r>
            <a:r>
              <a:rPr lang="en-US" dirty="0" smtClean="0"/>
              <a:t>situation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</a:t>
            </a:r>
            <a:r>
              <a:rPr lang="en-US" dirty="0" smtClean="0"/>
              <a:t>about ceramic vacuum chambers (see discussion with</a:t>
            </a:r>
          </a:p>
          <a:p>
            <a:r>
              <a:rPr lang="en-US" dirty="0" smtClean="0"/>
              <a:t>J. Borburgh)?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Conclusion PSB </a:t>
            </a:r>
            <a:r>
              <a:rPr lang="en-US" sz="4000" dirty="0" smtClean="0"/>
              <a:t>beam dynamics WG meeting on </a:t>
            </a:r>
            <a:r>
              <a:rPr lang="en-US" sz="4000" dirty="0" smtClean="0"/>
              <a:t>19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November: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BS magnets with ceramic</a:t>
            </a:r>
            <a:r>
              <a:rPr lang="en-US" sz="4000" dirty="0" smtClean="0"/>
              <a:t> </a:t>
            </a:r>
            <a:r>
              <a:rPr lang="en-US" sz="4000" dirty="0" smtClean="0"/>
              <a:t>chambers - 1</a:t>
            </a:r>
            <a:endParaRPr lang="en-US" sz="4000" dirty="0"/>
          </a:p>
        </p:txBody>
      </p:sp>
      <p:pic>
        <p:nvPicPr>
          <p:cNvPr id="18" name="Picture 17" descr="chamber sizes.wmf"/>
          <p:cNvPicPr>
            <a:picLocks noChangeAspect="1"/>
          </p:cNvPicPr>
          <p:nvPr/>
        </p:nvPicPr>
        <p:blipFill>
          <a:blip r:embed="rId2" cstate="print"/>
          <a:srcRect l="10833" t="14014" r="10833" b="12853"/>
          <a:stretch>
            <a:fillRect/>
          </a:stretch>
        </p:blipFill>
        <p:spPr>
          <a:xfrm>
            <a:off x="306010" y="1143000"/>
            <a:ext cx="8267095" cy="554071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14600" y="36576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BS1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553200" y="3657600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BS2-3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429000" y="5562600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BS4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eramic chambers.wmf"/>
          <p:cNvPicPr>
            <a:picLocks noChangeAspect="1"/>
          </p:cNvPicPr>
          <p:nvPr/>
        </p:nvPicPr>
        <p:blipFill>
          <a:blip r:embed="rId2" cstate="print"/>
          <a:srcRect l="8677" t="15175" r="11667" b="15175"/>
          <a:stretch>
            <a:fillRect/>
          </a:stretch>
        </p:blipFill>
        <p:spPr>
          <a:xfrm>
            <a:off x="0" y="1084619"/>
            <a:ext cx="9144000" cy="5773381"/>
          </a:xfrm>
          <a:prstGeom prst="rect">
            <a:avLst/>
          </a:prstGeom>
        </p:spPr>
      </p:pic>
      <p:sp>
        <p:nvSpPr>
          <p:cNvPr id="5" name="Title 10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BS magnets with ceramic chambers - 2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9958</TotalTime>
  <Words>287</Words>
  <Application>Microsoft Office PowerPoint</Application>
  <PresentationFormat>On-screen Show (4:3)</PresentationFormat>
  <Paragraphs>61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Feasibility Study of  BS Magnets Vacuum Chambers</vt:lpstr>
      <vt:lpstr>Inside vacuum proposal from previous meeting</vt:lpstr>
      <vt:lpstr>Slide 3</vt:lpstr>
      <vt:lpstr>New proposal with DN135 QD Flanges</vt:lpstr>
      <vt:lpstr>Slide 5</vt:lpstr>
      <vt:lpstr>Initial design of BS Magnets with undulated Inconel chambers</vt:lpstr>
      <vt:lpstr>Conclusion PSB beam dynamics WG meeting on 19th November:</vt:lpstr>
      <vt:lpstr>BS magnets with ceramic chambers - 1</vt:lpstr>
      <vt:lpstr>Slide 9</vt:lpstr>
      <vt:lpstr>Slide 10</vt:lpstr>
      <vt:lpstr>Slide 11</vt:lpstr>
      <vt:lpstr>Conclusion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Should we keep DIS0 - Taildump?</dc:title>
  <dc:creator>wetering</dc:creator>
  <cp:lastModifiedBy>wetering</cp:lastModifiedBy>
  <cp:revision>964</cp:revision>
  <dcterms:created xsi:type="dcterms:W3CDTF">2009-09-22T07:26:29Z</dcterms:created>
  <dcterms:modified xsi:type="dcterms:W3CDTF">2009-11-23T13:54:48Z</dcterms:modified>
</cp:coreProperties>
</file>