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F350-9794-4ED4-AD55-1E647389B9DE}" type="datetimeFigureOut">
              <a:rPr lang="en-US" smtClean="0"/>
              <a:t>2/8/2010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179A-15DA-4710-BAF5-2534379AC7E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30000" dirty="0"/>
              <a:t>0</a:t>
            </a:r>
            <a:r>
              <a:rPr lang="en-US" dirty="0"/>
              <a:t>/H</a:t>
            </a:r>
            <a:r>
              <a:rPr lang="en-US" baseline="30000" dirty="0"/>
              <a:t>-</a:t>
            </a:r>
            <a:r>
              <a:rPr lang="en-US" dirty="0"/>
              <a:t> beam Dump for LINAC4 PS BOOSTER INJECTION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Jan Borburgh</a:t>
            </a:r>
          </a:p>
          <a:p>
            <a:r>
              <a:rPr lang="en-US" b="1" dirty="0"/>
              <a:t>Brennan Goddard </a:t>
            </a:r>
          </a:p>
          <a:p>
            <a:r>
              <a:rPr lang="de-DE" b="1" dirty="0"/>
              <a:t>Wim Weterings</a:t>
            </a:r>
            <a:endParaRPr lang="en-US" b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cap="all" dirty="0"/>
              <a:t>Position and </a:t>
            </a:r>
            <a:r>
              <a:rPr lang="en-GB" b="1" cap="all" dirty="0" smtClean="0"/>
              <a:t>dimensions</a:t>
            </a:r>
            <a:endParaRPr lang="en-GB" dirty="0"/>
          </a:p>
        </p:txBody>
      </p:sp>
      <p:pic>
        <p:nvPicPr>
          <p:cNvPr id="4" name="Content Placeholder 3" descr="injection region layout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153" r="1032" b="30971"/>
          <a:stretch>
            <a:fillRect/>
          </a:stretch>
        </p:blipFill>
        <p:spPr>
          <a:xfrm>
            <a:off x="914400" y="3733800"/>
            <a:ext cx="7122786" cy="28194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371600"/>
            <a:ext cx="8229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7663" marR="0" lvl="0" indent="-347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or space reasons extraction of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/H</a:t>
            </a:r>
            <a:r>
              <a:rPr kumimoji="0" lang="en-US" sz="2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is </a:t>
            </a:r>
            <a:r>
              <a:rPr kumimoji="0" lang="en-US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excluded.</a:t>
            </a:r>
          </a:p>
          <a:p>
            <a:pPr marL="347663" marR="0" lvl="0" indent="-347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7663" lvl="0" indent="-3476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2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/H</a:t>
            </a:r>
            <a:r>
              <a:rPr kumimoji="0" lang="en-US" sz="22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dump will be inside the vacuum chamber of BS4 magnet.</a:t>
            </a:r>
          </a:p>
          <a:p>
            <a:pPr marL="347663" lvl="0" indent="-3476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347663" marR="0" lvl="0" indent="-347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The dump must provide:</a:t>
            </a:r>
          </a:p>
          <a:p>
            <a:pPr marL="804863" lvl="1" indent="-3476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unobstructed passage for circulating beam during injection as well as the injected proton beam.</a:t>
            </a:r>
          </a:p>
          <a:p>
            <a:pPr marL="804863" lvl="1" indent="-3476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optimum protection of the downstream elements.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09800" y="5029201"/>
            <a:ext cx="5029200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1427163" algn="l"/>
                <a:tab pos="2633663" algn="l"/>
                <a:tab pos="41148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BS1	BS2	BS3	BS4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3200400" algn="l"/>
              </a:tabLs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		Internal Dump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72200" y="5638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AVAILABLE SPACE</a:t>
            </a:r>
            <a:endParaRPr lang="en-GB" b="1" dirty="0"/>
          </a:p>
        </p:txBody>
      </p:sp>
      <p:pic>
        <p:nvPicPr>
          <p:cNvPr id="4" name="Content Placeholder 3" descr="dumpsection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673" t="18520" r="2064" b="17503"/>
          <a:stretch>
            <a:fillRect/>
          </a:stretch>
        </p:blipFill>
        <p:spPr>
          <a:xfrm>
            <a:off x="609600" y="1295400"/>
            <a:ext cx="7257047" cy="3581400"/>
          </a:xfrm>
        </p:spPr>
      </p:pic>
      <p:sp>
        <p:nvSpPr>
          <p:cNvPr id="5" name="Rectangle 4"/>
          <p:cNvSpPr/>
          <p:nvPr/>
        </p:nvSpPr>
        <p:spPr>
          <a:xfrm>
            <a:off x="228600" y="48768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Wingdings" pitchFamily="2" charset="2"/>
              <a:buChar char="Ø"/>
            </a:pPr>
            <a:r>
              <a:rPr lang="en-GB" sz="2200" dirty="0" smtClean="0"/>
              <a:t> The </a:t>
            </a:r>
            <a:r>
              <a:rPr lang="en-GB" sz="2200" dirty="0"/>
              <a:t>dump is close to the horizontal aperture limit in the injection </a:t>
            </a:r>
            <a:r>
              <a:rPr lang="en-GB" sz="2200" dirty="0" smtClean="0"/>
              <a:t>region.</a:t>
            </a:r>
          </a:p>
          <a:p>
            <a:pPr marL="228600" indent="-228600">
              <a:buFont typeface="Wingdings" pitchFamily="2" charset="2"/>
              <a:buChar char="Ø"/>
            </a:pPr>
            <a:endParaRPr lang="en-GB" sz="2200" dirty="0"/>
          </a:p>
          <a:p>
            <a:pPr marL="228600" indent="-228600">
              <a:buFont typeface="Wingdings" pitchFamily="2" charset="2"/>
              <a:buChar char="Ø"/>
            </a:pPr>
            <a:r>
              <a:rPr lang="en-GB" sz="2200" dirty="0" smtClean="0"/>
              <a:t> The </a:t>
            </a:r>
            <a:r>
              <a:rPr lang="en-GB" sz="2200" dirty="0"/>
              <a:t>total uncertainty </a:t>
            </a:r>
            <a:r>
              <a:rPr lang="en-GB" sz="2200" dirty="0" smtClean="0"/>
              <a:t>of installed </a:t>
            </a:r>
            <a:r>
              <a:rPr lang="en-GB" sz="2200" dirty="0"/>
              <a:t>position of the dump edge </a:t>
            </a:r>
            <a:r>
              <a:rPr lang="en-GB" sz="2200" dirty="0" smtClean="0"/>
              <a:t>&lt; ±</a:t>
            </a:r>
            <a:r>
              <a:rPr lang="en-GB" sz="2200" dirty="0"/>
              <a:t>1 mm, </a:t>
            </a:r>
            <a:endParaRPr lang="en-GB" sz="2200" dirty="0" smtClean="0"/>
          </a:p>
          <a:p>
            <a:pPr marL="228600" indent="-228600"/>
            <a:r>
              <a:rPr lang="en-GB" sz="2200" dirty="0"/>
              <a:t>	</a:t>
            </a:r>
            <a:r>
              <a:rPr lang="en-GB" dirty="0" smtClean="0"/>
              <a:t>(including </a:t>
            </a:r>
            <a:r>
              <a:rPr lang="en-GB" dirty="0"/>
              <a:t>all mechanical, alignment and thermal </a:t>
            </a:r>
            <a:r>
              <a:rPr lang="en-GB" dirty="0" smtClean="0"/>
              <a:t>tolerances.)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cap="all" dirty="0"/>
              <a:t>Loading </a:t>
            </a:r>
            <a:r>
              <a:rPr lang="en-GB" b="1" cap="all" dirty="0" smtClean="0"/>
              <a:t>Assumption - 1 </a:t>
            </a:r>
            <a:endParaRPr lang="en-U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cap="all" dirty="0"/>
              <a:t>Nominal </a:t>
            </a:r>
            <a:r>
              <a:rPr lang="en-GB" b="1" cap="all" dirty="0" smtClean="0"/>
              <a:t>Operation</a:t>
            </a:r>
          </a:p>
          <a:p>
            <a:pPr>
              <a:buFont typeface="Wingdings" pitchFamily="2" charset="2"/>
              <a:buChar char="Ø"/>
            </a:pPr>
            <a:endParaRPr lang="en-US" b="1" cap="all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continuous load at 1.11Hz </a:t>
            </a:r>
            <a:r>
              <a:rPr lang="en-US" dirty="0" smtClean="0"/>
              <a:t>with </a:t>
            </a:r>
            <a:r>
              <a:rPr lang="en-US" dirty="0"/>
              <a:t>stripping efficiency of 98% 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nnual load on the dump, for 200 days (1.73∙10</a:t>
            </a:r>
            <a:r>
              <a:rPr lang="en-US" baseline="30000" dirty="0" smtClean="0"/>
              <a:t>7</a:t>
            </a:r>
            <a:r>
              <a:rPr lang="en-US" dirty="0" smtClean="0"/>
              <a:t> sec) of operation: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F</a:t>
            </a:r>
            <a:r>
              <a:rPr lang="en-US" dirty="0" smtClean="0"/>
              <a:t>or a period of ~8 hours a continuous power load at 1.11Hz </a:t>
            </a:r>
            <a:r>
              <a:rPr lang="en-US" dirty="0" smtClean="0"/>
              <a:t>with stripping efficiency of 90% 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This may happen about 10 times a year, resulting in a load of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600200" y="3581400"/>
          <a:ext cx="5930900" cy="409575"/>
        </p:xfrm>
        <a:graphic>
          <a:graphicData uri="http://schemas.openxmlformats.org/presentationml/2006/ole">
            <p:oleObj spid="_x0000_s15363" name="Equation" r:id="rId3" imgW="3721100" imgH="254000" progId="Equation.3">
              <p:embed/>
            </p:oleObj>
          </a:graphicData>
        </a:graphic>
      </p:graphicFrame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590800"/>
            <a:ext cx="3566616" cy="41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4800600"/>
            <a:ext cx="3285697" cy="40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066800" y="5867400"/>
          <a:ext cx="6858000" cy="444043"/>
        </p:xfrm>
        <a:graphic>
          <a:graphicData uri="http://schemas.openxmlformats.org/presentationml/2006/ole">
            <p:oleObj spid="_x0000_s15368" name="Equation" r:id="rId6" imgW="3975100" imgH="254000" progId="Equation.3">
              <p:embed/>
            </p:oleObj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all" dirty="0" smtClean="0"/>
              <a:t>Loading Assumption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200" b="1" cap="all" dirty="0" smtClean="0"/>
              <a:t>Accidental Failure </a:t>
            </a:r>
          </a:p>
          <a:p>
            <a:endParaRPr lang="en-US" sz="2200" b="1" cap="all" dirty="0" smtClean="0"/>
          </a:p>
          <a:p>
            <a:pPr>
              <a:buFont typeface="Wingdings" pitchFamily="2" charset="2"/>
              <a:buChar char="Ø"/>
            </a:pPr>
            <a:r>
              <a:rPr lang="en-US" sz="2200" u="sng" dirty="0" smtClean="0"/>
              <a:t>Foil failure</a:t>
            </a:r>
            <a:r>
              <a:rPr lang="en-US" sz="2200" dirty="0" smtClean="0"/>
              <a:t> or injection with no foil present -&gt; impact of a 100μs slice on the </a:t>
            </a:r>
            <a:r>
              <a:rPr lang="en-US" sz="2200" i="1" dirty="0" smtClean="0"/>
              <a:t>H</a:t>
            </a:r>
            <a:r>
              <a:rPr lang="en-US" sz="2200" i="1" baseline="30000" dirty="0" smtClean="0"/>
              <a:t>0</a:t>
            </a:r>
            <a:r>
              <a:rPr lang="en-US" sz="2200" i="1" dirty="0" smtClean="0"/>
              <a:t>/H</a:t>
            </a:r>
            <a:r>
              <a:rPr lang="en-US" sz="2200" i="1" baseline="30000" dirty="0" smtClean="0"/>
              <a:t>-</a:t>
            </a:r>
            <a:r>
              <a:rPr lang="en-US" sz="2200" i="1" dirty="0" smtClean="0"/>
              <a:t> beam dump</a:t>
            </a:r>
            <a:r>
              <a:rPr lang="en-US" sz="2200" dirty="0" smtClean="0"/>
              <a:t>: </a:t>
            </a:r>
            <a:r>
              <a:rPr lang="en-US" sz="2200" b="1" u="sng" dirty="0" smtClean="0"/>
              <a:t>2.5∙10</a:t>
            </a:r>
            <a:r>
              <a:rPr lang="en-US" sz="2200" b="1" u="sng" baseline="30000" dirty="0" smtClean="0"/>
              <a:t>13</a:t>
            </a:r>
            <a:r>
              <a:rPr lang="en-US" sz="2200" b="1" u="sng" dirty="0" smtClean="0"/>
              <a:t>p</a:t>
            </a:r>
            <a:r>
              <a:rPr lang="en-US" sz="2200" b="1" u="sng" baseline="30000" dirty="0" smtClean="0"/>
              <a:t>+</a:t>
            </a:r>
            <a:r>
              <a:rPr lang="en-US" sz="2200" b="1" u="sng" dirty="0" smtClean="0"/>
              <a:t>@ 160 </a:t>
            </a:r>
            <a:r>
              <a:rPr lang="en-US" sz="2200" b="1" u="sng" dirty="0" err="1" smtClean="0"/>
              <a:t>MeV</a:t>
            </a:r>
            <a:r>
              <a:rPr lang="en-US" sz="2200" b="1" u="sng" dirty="0" smtClean="0"/>
              <a:t> </a:t>
            </a:r>
            <a:r>
              <a:rPr lang="en-US" sz="2200" b="1" dirty="0" smtClean="0"/>
              <a:t>(~500</a:t>
            </a:r>
            <a:r>
              <a:rPr lang="en-US" sz="2200" b="1" i="1" dirty="0" smtClean="0"/>
              <a:t>J</a:t>
            </a:r>
            <a:r>
              <a:rPr lang="en-US" sz="2200" b="1" dirty="0" smtClean="0"/>
              <a:t>). 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u="sng" dirty="0" smtClean="0"/>
              <a:t>Distributor failure combined with foil failure</a:t>
            </a:r>
            <a:r>
              <a:rPr lang="en-US" sz="2200" dirty="0" smtClean="0"/>
              <a:t> will not be considered in the design and shall be prevented by interlocking and careful design of the distributer triggering.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cap="all" dirty="0" smtClean="0"/>
              <a:t>material restrictions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sz="2200" dirty="0" smtClean="0"/>
              <a:t>The </a:t>
            </a:r>
            <a:r>
              <a:rPr lang="en-GB" sz="2200" dirty="0"/>
              <a:t>material </a:t>
            </a:r>
            <a:r>
              <a:rPr lang="en-GB" sz="2200" dirty="0" smtClean="0"/>
              <a:t>must </a:t>
            </a:r>
            <a:r>
              <a:rPr lang="en-GB" sz="2200" dirty="0"/>
              <a:t>be completely </a:t>
            </a:r>
            <a:r>
              <a:rPr lang="en-GB" sz="2200" dirty="0" smtClean="0"/>
              <a:t>non-magnetic….</a:t>
            </a:r>
          </a:p>
          <a:p>
            <a:pPr>
              <a:buNone/>
            </a:pPr>
            <a:endParaRPr lang="en-GB" sz="8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smtClean="0"/>
              <a:t>…Or </a:t>
            </a:r>
            <a:r>
              <a:rPr lang="en-GB" sz="2200" dirty="0"/>
              <a:t>by its design </a:t>
            </a:r>
            <a:r>
              <a:rPr lang="en-GB" sz="2200" dirty="0" smtClean="0"/>
              <a:t>induced </a:t>
            </a:r>
            <a:r>
              <a:rPr lang="en-GB" sz="2200" dirty="0" smtClean="0"/>
              <a:t>very </a:t>
            </a:r>
            <a:r>
              <a:rPr lang="en-GB" sz="2200" dirty="0"/>
              <a:t>small eddy </a:t>
            </a:r>
            <a:r>
              <a:rPr lang="en-GB" sz="2200" dirty="0" smtClean="0"/>
              <a:t>currents. (highly </a:t>
            </a:r>
            <a:r>
              <a:rPr lang="en-GB" sz="2200" dirty="0"/>
              <a:t>resistive material, </a:t>
            </a:r>
            <a:r>
              <a:rPr lang="en-GB" sz="2200" dirty="0" smtClean="0"/>
              <a:t>segmentation</a:t>
            </a:r>
            <a:r>
              <a:rPr lang="en-GB" sz="2200" dirty="0"/>
              <a:t>, </a:t>
            </a:r>
            <a:r>
              <a:rPr lang="en-GB" sz="2200" dirty="0" smtClean="0"/>
              <a:t>location </a:t>
            </a:r>
            <a:r>
              <a:rPr lang="en-GB" sz="2200" dirty="0"/>
              <a:t>outside the magnetic field). </a:t>
            </a:r>
            <a:endParaRPr lang="en-GB" sz="2200" dirty="0" smtClean="0"/>
          </a:p>
          <a:p>
            <a:pPr>
              <a:buNone/>
            </a:pPr>
            <a:endParaRPr lang="en-GB" sz="8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smtClean="0"/>
              <a:t>Perturbation of </a:t>
            </a:r>
            <a:r>
              <a:rPr lang="en-GB" sz="2200" dirty="0"/>
              <a:t>the </a:t>
            </a:r>
            <a:r>
              <a:rPr lang="en-GB" sz="2200" dirty="0" smtClean="0"/>
              <a:t>BS4 </a:t>
            </a:r>
            <a:r>
              <a:rPr lang="en-GB" sz="2200" dirty="0" smtClean="0"/>
              <a:t>magnetic </a:t>
            </a:r>
            <a:r>
              <a:rPr lang="en-GB" sz="2200" dirty="0"/>
              <a:t>field </a:t>
            </a:r>
            <a:r>
              <a:rPr lang="en-GB" sz="2200" dirty="0" smtClean="0"/>
              <a:t>&lt; 1%.</a:t>
            </a:r>
          </a:p>
          <a:p>
            <a:pPr>
              <a:buNone/>
            </a:pPr>
            <a:endParaRPr lang="en-US" sz="800" dirty="0"/>
          </a:p>
          <a:p>
            <a:pPr marL="342900" lvl="1" indent="-342900">
              <a:buFont typeface="Wingdings" pitchFamily="2" charset="2"/>
              <a:buChar char="Ø"/>
            </a:pPr>
            <a:r>
              <a:rPr lang="en-GB" sz="2200" dirty="0" smtClean="0"/>
              <a:t>Time-varying </a:t>
            </a:r>
            <a:r>
              <a:rPr lang="en-GB" sz="2200" dirty="0"/>
              <a:t>field </a:t>
            </a:r>
            <a:r>
              <a:rPr lang="en-GB" sz="2200" dirty="0" smtClean="0"/>
              <a:t>simulation are required to ensure that these conditions are respected.</a:t>
            </a:r>
            <a:r>
              <a:rPr lang="en-GB" sz="2200" dirty="0" smtClean="0"/>
              <a:t>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GB" sz="1900" dirty="0" smtClean="0"/>
              <a:t>Decision of fast (0.5 ms) fall time version of the BS chicane or fall times of around 5 ms both still to be taken.</a:t>
            </a:r>
          </a:p>
          <a:p>
            <a:pPr>
              <a:buFont typeface="Wingdings" pitchFamily="2" charset="2"/>
              <a:buChar char="Ø"/>
            </a:pPr>
            <a:endParaRPr lang="en-GB" sz="9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The material should be at least slightly conducting to avoid </a:t>
            </a:r>
            <a:r>
              <a:rPr lang="en-GB" sz="2400" dirty="0" smtClean="0"/>
              <a:t>electrical </a:t>
            </a:r>
            <a:r>
              <a:rPr lang="en-GB" sz="2400" dirty="0"/>
              <a:t>charging on the material surface and in the </a:t>
            </a:r>
            <a:r>
              <a:rPr lang="en-GB" sz="2400" dirty="0" smtClean="0"/>
              <a:t>bulk.</a:t>
            </a:r>
          </a:p>
          <a:p>
            <a:pPr lvl="1">
              <a:buFont typeface="Wingdings" pitchFamily="2" charset="2"/>
              <a:buChar char="§"/>
            </a:pPr>
            <a:r>
              <a:rPr lang="en-GB" sz="1900" dirty="0" smtClean="0"/>
              <a:t>Carbon</a:t>
            </a:r>
            <a:r>
              <a:rPr lang="en-GB" sz="1900" dirty="0"/>
              <a:t>, </a:t>
            </a:r>
            <a:r>
              <a:rPr lang="en-GB" sz="1900" dirty="0" smtClean="0"/>
              <a:t>bulk </a:t>
            </a:r>
            <a:r>
              <a:rPr lang="en-GB" sz="1900" dirty="0"/>
              <a:t>resistivity </a:t>
            </a:r>
            <a:r>
              <a:rPr lang="en-GB" sz="1900" dirty="0" smtClean="0"/>
              <a:t>~ 1-5</a:t>
            </a:r>
            <a:r>
              <a:rPr lang="en-GB" sz="1900" dirty="0">
                <a:sym typeface="Symbol"/>
              </a:rPr>
              <a:t></a:t>
            </a:r>
            <a:r>
              <a:rPr lang="en-GB" sz="1900" dirty="0"/>
              <a:t>10</a:t>
            </a:r>
            <a:r>
              <a:rPr lang="en-GB" sz="1900" baseline="30000" dirty="0"/>
              <a:t>-5</a:t>
            </a:r>
            <a:r>
              <a:rPr lang="en-GB" sz="1900" dirty="0"/>
              <a:t> Wm </a:t>
            </a:r>
            <a:r>
              <a:rPr lang="en-GB" sz="1900" dirty="0" smtClean="0"/>
              <a:t>would be acceptable</a:t>
            </a:r>
          </a:p>
          <a:p>
            <a:pPr lvl="1">
              <a:buFont typeface="Wingdings" pitchFamily="2" charset="2"/>
              <a:buChar char="§"/>
            </a:pPr>
            <a:r>
              <a:rPr lang="en-GB" sz="1900" dirty="0" err="1" smtClean="0"/>
              <a:t>h</a:t>
            </a:r>
            <a:r>
              <a:rPr lang="en-GB" sz="1900" dirty="0" smtClean="0"/>
              <a:t>-BN</a:t>
            </a:r>
            <a:r>
              <a:rPr lang="en-GB" sz="1900" dirty="0" smtClean="0"/>
              <a:t> , bulk resistivity ~</a:t>
            </a:r>
            <a:r>
              <a:rPr lang="en-GB" sz="1900" dirty="0" smtClean="0"/>
              <a:t> 10</a:t>
            </a:r>
            <a:r>
              <a:rPr lang="en-GB" sz="1900" baseline="30000" dirty="0" smtClean="0"/>
              <a:t>6</a:t>
            </a:r>
            <a:r>
              <a:rPr lang="en-GB" sz="1900" dirty="0"/>
              <a:t>– 10</a:t>
            </a:r>
            <a:r>
              <a:rPr lang="en-GB" sz="1900" baseline="30000" dirty="0"/>
              <a:t>11</a:t>
            </a:r>
            <a:r>
              <a:rPr lang="en-GB" sz="1900" dirty="0"/>
              <a:t> Wm, </a:t>
            </a:r>
            <a:r>
              <a:rPr lang="en-GB" sz="1900" dirty="0" smtClean="0"/>
              <a:t>would be too </a:t>
            </a:r>
            <a:r>
              <a:rPr lang="en-GB" sz="1900" dirty="0"/>
              <a:t>good an insulator. </a:t>
            </a:r>
            <a:endParaRPr lang="en-US" sz="1900" dirty="0"/>
          </a:p>
          <a:p>
            <a:pPr>
              <a:buFont typeface="Wingdings" pitchFamily="2" charset="2"/>
              <a:buChar char="Ø"/>
            </a:pPr>
            <a:endParaRPr lang="en-GB" sz="22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GB" b="1" cap="all" dirty="0" smtClean="0"/>
              <a:t>mechanical &amp; thermal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200" dirty="0" smtClean="0"/>
              <a:t>The </a:t>
            </a:r>
            <a:r>
              <a:rPr lang="en-GB" sz="2200" dirty="0"/>
              <a:t>dump element must be supported in the yoke without recourse to internal fixings, </a:t>
            </a:r>
            <a:r>
              <a:rPr lang="en-GB" sz="2200" dirty="0" smtClean="0"/>
              <a:t>supporting </a:t>
            </a:r>
            <a:r>
              <a:rPr lang="en-GB" sz="2200" dirty="0"/>
              <a:t>the dump by a system on the exit face of the magnet is conceivable. </a:t>
            </a:r>
            <a:endParaRPr lang="en-GB" sz="2200" dirty="0" smtClean="0"/>
          </a:p>
          <a:p>
            <a:pPr>
              <a:buFont typeface="Wingdings" pitchFamily="2" charset="2"/>
              <a:buChar char="Ø"/>
            </a:pPr>
            <a:endParaRPr lang="en-US" sz="800" dirty="0"/>
          </a:p>
          <a:p>
            <a:pPr>
              <a:buFont typeface="Wingdings" pitchFamily="2" charset="2"/>
              <a:buChar char="Ø"/>
            </a:pPr>
            <a:r>
              <a:rPr lang="en-GB" sz="2200" dirty="0"/>
              <a:t>The dump must withstand the pulsed magnetic field of 0.34 T and any residual vibration induced by the magnet </a:t>
            </a:r>
            <a:r>
              <a:rPr lang="en-GB" sz="2200" dirty="0" smtClean="0"/>
              <a:t>pulsing. </a:t>
            </a:r>
          </a:p>
          <a:p>
            <a:pPr>
              <a:buFont typeface="Wingdings" pitchFamily="2" charset="2"/>
              <a:buChar char="Ø"/>
            </a:pPr>
            <a:endParaRPr lang="en-GB" sz="8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smtClean="0"/>
              <a:t>It </a:t>
            </a:r>
            <a:r>
              <a:rPr lang="en-GB" sz="2200" dirty="0"/>
              <a:t>must also withstand repeated </a:t>
            </a:r>
            <a:r>
              <a:rPr lang="en-GB" sz="2200" dirty="0" smtClean="0"/>
              <a:t>bake-out </a:t>
            </a:r>
            <a:r>
              <a:rPr lang="en-GB" sz="2200" dirty="0"/>
              <a:t>cycles of the </a:t>
            </a:r>
            <a:r>
              <a:rPr lang="en-GB" sz="2200" dirty="0" smtClean="0"/>
              <a:t>magnet.</a:t>
            </a:r>
          </a:p>
          <a:p>
            <a:pPr>
              <a:buFont typeface="Wingdings" pitchFamily="2" charset="2"/>
              <a:buChar char="Ø"/>
            </a:pPr>
            <a:endParaRPr lang="en-GB" sz="800" dirty="0" smtClean="0"/>
          </a:p>
          <a:p>
            <a:pPr>
              <a:buFont typeface="Wingdings" pitchFamily="2" charset="2"/>
              <a:buChar char="Ø"/>
            </a:pPr>
            <a:r>
              <a:rPr lang="en-GB" sz="2200" dirty="0" smtClean="0"/>
              <a:t>The design shall take into account the evacuation of 14.2 W (71W peak) heat generation in the dump.</a:t>
            </a:r>
          </a:p>
          <a:p>
            <a:pPr>
              <a:buFont typeface="Wingdings" pitchFamily="2" charset="2"/>
              <a:buChar char="Ø"/>
            </a:pPr>
            <a:endParaRPr lang="en-US" sz="2200" dirty="0"/>
          </a:p>
          <a:p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cap="all" dirty="0" smtClean="0"/>
              <a:t>Integrated instrumentation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200" dirty="0" smtClean="0"/>
              <a:t>The </a:t>
            </a:r>
            <a:r>
              <a:rPr lang="en-US" sz="2200" dirty="0" smtClean="0"/>
              <a:t>H</a:t>
            </a:r>
            <a:r>
              <a:rPr lang="en-US" sz="2200" baseline="30000" dirty="0" smtClean="0"/>
              <a:t>0</a:t>
            </a:r>
            <a:r>
              <a:rPr lang="en-US" sz="2200" dirty="0" smtClean="0"/>
              <a:t>/H</a:t>
            </a:r>
            <a:r>
              <a:rPr lang="en-US" sz="2200" baseline="30000" dirty="0" smtClean="0"/>
              <a:t>-</a:t>
            </a:r>
            <a:r>
              <a:rPr lang="en-US" sz="2200" dirty="0" smtClean="0"/>
              <a:t> </a:t>
            </a:r>
            <a:r>
              <a:rPr lang="en-US" sz="2200" dirty="0"/>
              <a:t>beam </a:t>
            </a:r>
            <a:r>
              <a:rPr lang="en-US" sz="2200" dirty="0" smtClean="0"/>
              <a:t>dump current is an </a:t>
            </a:r>
            <a:r>
              <a:rPr lang="en-US" sz="2200" dirty="0"/>
              <a:t>important parameter, and should be </a:t>
            </a:r>
            <a:r>
              <a:rPr lang="en-US" sz="2200" dirty="0" smtClean="0"/>
              <a:t>monitored if feasible </a:t>
            </a:r>
            <a:r>
              <a:rPr lang="en-US" sz="2200" dirty="0"/>
              <a:t>within the constraints listed above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800" dirty="0"/>
          </a:p>
          <a:p>
            <a:pPr lvl="1">
              <a:buFont typeface="Wingdings" pitchFamily="2" charset="2"/>
              <a:buChar char="§"/>
            </a:pPr>
            <a:r>
              <a:rPr lang="en-GB" sz="1800" dirty="0"/>
              <a:t>To </a:t>
            </a:r>
            <a:r>
              <a:rPr lang="en-GB" sz="1800" dirty="0" smtClean="0"/>
              <a:t>monitor the </a:t>
            </a:r>
            <a:r>
              <a:rPr lang="en-GB" sz="1800" dirty="0"/>
              <a:t>impacting beam current, the H</a:t>
            </a:r>
            <a:r>
              <a:rPr lang="en-GB" sz="1800" baseline="30000" dirty="0"/>
              <a:t>0</a:t>
            </a:r>
            <a:r>
              <a:rPr lang="en-GB" sz="1800" dirty="0"/>
              <a:t>/H</a:t>
            </a:r>
            <a:r>
              <a:rPr lang="en-GB" sz="1800" baseline="30000" dirty="0"/>
              <a:t>-</a:t>
            </a:r>
            <a:r>
              <a:rPr lang="en-GB" sz="1800" dirty="0"/>
              <a:t> beam dump should </a:t>
            </a:r>
            <a:r>
              <a:rPr lang="en-GB" sz="1800" dirty="0" smtClean="0"/>
              <a:t>be electrically </a:t>
            </a:r>
            <a:r>
              <a:rPr lang="en-GB" sz="1800" dirty="0"/>
              <a:t>isolated from the BS4 </a:t>
            </a:r>
            <a:r>
              <a:rPr lang="en-GB" sz="1800" dirty="0" smtClean="0"/>
              <a:t>magnet and from earth.</a:t>
            </a:r>
          </a:p>
          <a:p>
            <a:pPr lvl="1">
              <a:buFont typeface="Wingdings" pitchFamily="2" charset="2"/>
              <a:buChar char="§"/>
            </a:pPr>
            <a:endParaRPr lang="en-GB" sz="400" dirty="0"/>
          </a:p>
          <a:p>
            <a:pPr lvl="1">
              <a:buFont typeface="Wingdings" pitchFamily="2" charset="2"/>
              <a:buChar char="§"/>
            </a:pPr>
            <a:r>
              <a:rPr lang="en-GB" sz="1800" dirty="0" smtClean="0"/>
              <a:t>To </a:t>
            </a:r>
            <a:r>
              <a:rPr lang="en-GB" sz="1800" dirty="0"/>
              <a:t>be able to measure the neutral H</a:t>
            </a:r>
            <a:r>
              <a:rPr lang="en-GB" sz="1800" baseline="30000" dirty="0"/>
              <a:t>0</a:t>
            </a:r>
            <a:r>
              <a:rPr lang="en-GB" sz="1800" dirty="0"/>
              <a:t> beam, a thin stripping element should be placed just before the </a:t>
            </a:r>
            <a:r>
              <a:rPr lang="en-GB" sz="1800" dirty="0" smtClean="0"/>
              <a:t>dump.</a:t>
            </a:r>
          </a:p>
          <a:p>
            <a:pPr lvl="1">
              <a:buFont typeface="Wingdings" pitchFamily="2" charset="2"/>
              <a:buChar char="§"/>
            </a:pPr>
            <a:endParaRPr lang="en-GB" sz="1800" dirty="0" smtClean="0"/>
          </a:p>
          <a:p>
            <a:pPr>
              <a:buFont typeface="Wingdings" pitchFamily="2" charset="2"/>
              <a:buChar char="Ø"/>
            </a:pPr>
            <a:r>
              <a:rPr lang="en-GB" sz="2400" dirty="0" smtClean="0"/>
              <a:t>A schematic  possible </a:t>
            </a:r>
            <a:br>
              <a:rPr lang="en-GB" sz="2400" dirty="0" smtClean="0"/>
            </a:br>
            <a:r>
              <a:rPr lang="en-GB" sz="2400" dirty="0" smtClean="0"/>
              <a:t>current monitor: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581400"/>
            <a:ext cx="4008438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16406" r="26875" b="3125"/>
          <a:stretch>
            <a:fillRect/>
          </a:stretch>
        </p:blipFill>
        <p:spPr bwMode="auto">
          <a:xfrm>
            <a:off x="2209800" y="228600"/>
            <a:ext cx="4572000" cy="645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270997">
            <a:off x="2670256" y="3747647"/>
            <a:ext cx="4038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9600" dirty="0" smtClean="0"/>
              <a:t>DRAFT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526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H0/H- beam Dump for LINAC4 PS BOOSTER INJECTION</vt:lpstr>
      <vt:lpstr>Position and dimensions</vt:lpstr>
      <vt:lpstr>AVAILABLE SPACE</vt:lpstr>
      <vt:lpstr>Loading Assumption - 1 </vt:lpstr>
      <vt:lpstr>Loading Assumption - 2</vt:lpstr>
      <vt:lpstr>material restrictions</vt:lpstr>
      <vt:lpstr>mechanical &amp; thermal constraints</vt:lpstr>
      <vt:lpstr>Integrated instrumentation</vt:lpstr>
      <vt:lpstr>Slide 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wetering</dc:creator>
  <cp:lastModifiedBy>wetering</cp:lastModifiedBy>
  <cp:revision>16</cp:revision>
  <dcterms:created xsi:type="dcterms:W3CDTF">2010-02-08T07:00:36Z</dcterms:created>
  <dcterms:modified xsi:type="dcterms:W3CDTF">2010-02-08T14:47:51Z</dcterms:modified>
</cp:coreProperties>
</file>