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2" r:id="rId10"/>
    <p:sldId id="265" r:id="rId11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7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03922-5495-4186-81D1-21A8366CCD75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B2A2-3B6C-4141-9B9A-AEF83FB3B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B2A2-3B6C-4141-9B9A-AEF83FB3B6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B2A2-3B6C-4141-9B9A-AEF83FB3B6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0E06-BF70-40A4-9A49-B42DBE886132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CF10-EF1D-4551-87C2-23924479BFD3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CBC-8D97-4469-B784-00FCBCF0D210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FD4F-3E20-40B6-8F51-25889ED39AEB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E8FA-EB5E-4404-ACA8-2CEC0A5A45CB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EFE0-395E-40AB-B10A-E3F3F9E2CAE8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15-565D-4135-94B8-EE6B289A98FD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30CD-45C7-474B-8813-0DCE326480BF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A6C9-8581-4874-B3BE-48CA13681514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A7B-0BA9-4FE1-A44F-A01C3317367F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EAA3-9E7C-4ED6-9B16-85EDE814A8F5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1E4-BE1D-46C7-8DB4-7767016F4E0C}" type="datetime1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EC1F-B5AE-4CAA-9DF6-A30371C8D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1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0"/>
            <a:ext cx="91440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Status BIDIS Magnet Construction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700" dirty="0" err="1" smtClean="0">
                <a:solidFill>
                  <a:srgbClr val="FFFF00"/>
                </a:solidFill>
              </a:rPr>
              <a:t>M.Hourican</a:t>
            </a:r>
            <a:r>
              <a:rPr lang="en-US" sz="2700" dirty="0" smtClean="0">
                <a:solidFill>
                  <a:srgbClr val="FFFF00"/>
                </a:solidFill>
              </a:rPr>
              <a:t> TE/ABT Nov 2009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Program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Dessin et fabrication des connexions </a:t>
            </a:r>
            <a:r>
              <a:rPr lang="fr-FR" sz="2800" dirty="0" smtClean="0"/>
              <a:t>(</a:t>
            </a:r>
            <a:r>
              <a:rPr lang="fr-FR" sz="2800" dirty="0" err="1" smtClean="0"/>
              <a:t>Multicontact</a:t>
            </a:r>
            <a:r>
              <a:rPr lang="fr-FR" sz="2800" dirty="0" smtClean="0"/>
              <a:t>) </a:t>
            </a:r>
            <a:r>
              <a:rPr lang="fr-FR" sz="2800" dirty="0" smtClean="0"/>
              <a:t>d’aimants</a:t>
            </a:r>
          </a:p>
          <a:p>
            <a:r>
              <a:rPr lang="fr-FR" sz="2800" dirty="0" smtClean="0"/>
              <a:t>Dessins et fabrication des pièces pour les traversée HT suivi par brasage au four.</a:t>
            </a:r>
          </a:p>
          <a:p>
            <a:r>
              <a:rPr lang="fr-FR" sz="2800" dirty="0" smtClean="0"/>
              <a:t>Montage final</a:t>
            </a:r>
          </a:p>
          <a:p>
            <a:r>
              <a:rPr lang="fr-FR" sz="2800" dirty="0" smtClean="0"/>
              <a:t>Testes vide</a:t>
            </a:r>
          </a:p>
          <a:p>
            <a:r>
              <a:rPr lang="fr-FR" sz="2800" dirty="0" smtClean="0"/>
              <a:t>Tests sur l’alimentation et mesures magnétique</a:t>
            </a:r>
          </a:p>
          <a:p>
            <a:r>
              <a:rPr lang="fr-FR" sz="2800" dirty="0" smtClean="0"/>
              <a:t>Installation dans le booster en …</a:t>
            </a:r>
          </a:p>
          <a:p>
            <a:pPr>
              <a:buNone/>
            </a:pPr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Main Elements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6705600" cy="3429000"/>
          </a:xfrm>
        </p:spPr>
        <p:txBody>
          <a:bodyPr/>
          <a:lstStyle/>
          <a:p>
            <a:r>
              <a:rPr lang="fr-FR" sz="2800" dirty="0" smtClean="0"/>
              <a:t>Aimant + Bobine</a:t>
            </a:r>
          </a:p>
          <a:p>
            <a:r>
              <a:rPr lang="fr-FR" sz="2800" dirty="0" smtClean="0"/>
              <a:t>Enceinte a vide</a:t>
            </a:r>
          </a:p>
          <a:p>
            <a:r>
              <a:rPr lang="fr-FR" sz="2800" dirty="0" smtClean="0"/>
              <a:t>Châssis + système de réglage de position</a:t>
            </a:r>
          </a:p>
          <a:p>
            <a:r>
              <a:rPr lang="fr-FR" sz="2800" dirty="0" smtClean="0"/>
              <a:t>Support (sous vide) interne </a:t>
            </a:r>
          </a:p>
          <a:p>
            <a:r>
              <a:rPr lang="fr-FR" sz="2800" dirty="0" smtClean="0"/>
              <a:t>Traversée haute tension</a:t>
            </a:r>
          </a:p>
          <a:p>
            <a:r>
              <a:rPr lang="fr-FR" sz="2800" dirty="0" smtClean="0"/>
              <a:t>Connexions aimants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fr-FR" sz="2700" dirty="0" smtClean="0"/>
              <a:t>10 ont été montée et mis sous vide</a:t>
            </a:r>
            <a:br>
              <a:rPr lang="fr-FR" sz="2700" dirty="0" smtClean="0"/>
            </a:br>
            <a:r>
              <a:rPr lang="fr-FR" sz="2700" dirty="0" smtClean="0"/>
              <a:t>5 ont été alignée sur le plaque support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/>
          </a:p>
        </p:txBody>
      </p:sp>
      <p:pic>
        <p:nvPicPr>
          <p:cNvPr id="1026" name="Picture 2" descr="Z:\Photos\PSB\BI_DIS\Montage\P1010196.JPG"/>
          <p:cNvPicPr>
            <a:picLocks noChangeAspect="1" noChangeArrowheads="1"/>
          </p:cNvPicPr>
          <p:nvPr/>
        </p:nvPicPr>
        <p:blipFill>
          <a:blip r:embed="rId2" cstate="print"/>
          <a:srcRect l="21411" r="8312" b="33585"/>
          <a:stretch>
            <a:fillRect/>
          </a:stretch>
        </p:blipFill>
        <p:spPr bwMode="auto">
          <a:xfrm>
            <a:off x="457200" y="1752600"/>
            <a:ext cx="4343400" cy="230889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pic>
        <p:nvPicPr>
          <p:cNvPr id="5" name="Picture 4" descr="BIDIS Mounting procedure.jpg"/>
          <p:cNvPicPr>
            <a:picLocks noChangeAspect="1"/>
          </p:cNvPicPr>
          <p:nvPr/>
        </p:nvPicPr>
        <p:blipFill>
          <a:blip r:embed="rId3" cstate="print"/>
          <a:srcRect l="12500" t="24765" r="14167" b="38785"/>
          <a:stretch>
            <a:fillRect/>
          </a:stretch>
        </p:blipFill>
        <p:spPr>
          <a:xfrm>
            <a:off x="457200" y="4191000"/>
            <a:ext cx="67056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5000" y="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Aimant + Bobine</a:t>
            </a:r>
            <a:endParaRPr lang="fr-FR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7620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bobines ont été fabriques dans l’AP.</a:t>
            </a:r>
          </a:p>
          <a:p>
            <a:r>
              <a:rPr lang="fr-FR" sz="2400" dirty="0" smtClean="0"/>
              <a:t>Plusieurs Ferrites ont été endommagée mais remplacé par le fabricant.</a:t>
            </a:r>
          </a:p>
          <a:p>
            <a:r>
              <a:rPr lang="fr-FR" sz="2400" dirty="0" smtClean="0"/>
              <a:t>En attente- Connexions aimant / traversée HT avec contacts type </a:t>
            </a:r>
            <a:r>
              <a:rPr lang="fr-FR" sz="2400" dirty="0" err="1" smtClean="0"/>
              <a:t>Multicontact</a:t>
            </a:r>
            <a:endParaRPr lang="fr-FR" sz="2400" dirty="0"/>
          </a:p>
        </p:txBody>
      </p:sp>
      <p:pic>
        <p:nvPicPr>
          <p:cNvPr id="2050" name="Picture 2" descr="Z:\Photos\PSB\BI_DIS\New_ferrites_2008 005.jpg"/>
          <p:cNvPicPr>
            <a:picLocks noChangeAspect="1" noChangeArrowheads="1"/>
          </p:cNvPicPr>
          <p:nvPr/>
        </p:nvPicPr>
        <p:blipFill>
          <a:blip r:embed="rId4" cstate="print"/>
          <a:srcRect l="21046" r="4049" b="5755"/>
          <a:stretch>
            <a:fillRect/>
          </a:stretch>
        </p:blipFill>
        <p:spPr bwMode="auto">
          <a:xfrm>
            <a:off x="7239000" y="4191000"/>
            <a:ext cx="1828800" cy="172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Enceinte a Vide</a:t>
            </a:r>
          </a:p>
          <a:p>
            <a:pPr>
              <a:buNone/>
            </a:pPr>
            <a:r>
              <a:rPr lang="fr-FR" sz="2000" dirty="0" smtClean="0"/>
              <a:t>Enceinte fabriqué a CINEL, Italie.</a:t>
            </a:r>
          </a:p>
          <a:p>
            <a:pPr>
              <a:buNone/>
            </a:pPr>
            <a:r>
              <a:rPr lang="fr-FR" sz="2000" dirty="0" smtClean="0"/>
              <a:t>2 enceintes reçu et testés. Précision de l’usinage est dans les spécifications.</a:t>
            </a:r>
          </a:p>
          <a:p>
            <a:pPr>
              <a:buNone/>
            </a:pPr>
            <a:r>
              <a:rPr lang="fr-FR" sz="2000" dirty="0" smtClean="0"/>
              <a:t> 1</a:t>
            </a:r>
            <a:r>
              <a:rPr lang="fr-FR" sz="2000" baseline="30000" dirty="0" smtClean="0"/>
              <a:t>ere</a:t>
            </a:r>
            <a:r>
              <a:rPr lang="fr-FR" sz="2000" dirty="0" smtClean="0"/>
              <a:t> a été équipe avec les supports aimant, system interne de levage, rails de guidage.</a:t>
            </a:r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pic>
        <p:nvPicPr>
          <p:cNvPr id="1026" name="Picture 2" descr="Z:\Photos\PSB\BI_DIS\Tank_construction4.jpg"/>
          <p:cNvPicPr>
            <a:picLocks noChangeAspect="1" noChangeArrowheads="1"/>
          </p:cNvPicPr>
          <p:nvPr/>
        </p:nvPicPr>
        <p:blipFill>
          <a:blip r:embed="rId2" cstate="print"/>
          <a:srcRect l="8807" t="6439" r="2841" b="7955"/>
          <a:stretch>
            <a:fillRect/>
          </a:stretch>
        </p:blipFill>
        <p:spPr bwMode="auto">
          <a:xfrm>
            <a:off x="152400" y="2971800"/>
            <a:ext cx="2411763" cy="1752600"/>
          </a:xfrm>
          <a:prstGeom prst="rect">
            <a:avLst/>
          </a:prstGeom>
          <a:noFill/>
        </p:spPr>
      </p:pic>
      <p:pic>
        <p:nvPicPr>
          <p:cNvPr id="1027" name="Picture 3" descr="Z:\Photos\PSB\BI_DIS\Tank_construction3.jpg"/>
          <p:cNvPicPr>
            <a:picLocks noChangeAspect="1" noChangeArrowheads="1"/>
          </p:cNvPicPr>
          <p:nvPr/>
        </p:nvPicPr>
        <p:blipFill>
          <a:blip r:embed="rId3" cstate="print"/>
          <a:srcRect l="5398" t="25700" r="1705" b="15151"/>
          <a:stretch>
            <a:fillRect/>
          </a:stretch>
        </p:blipFill>
        <p:spPr bwMode="auto">
          <a:xfrm>
            <a:off x="152400" y="5029200"/>
            <a:ext cx="3598881" cy="1718578"/>
          </a:xfrm>
          <a:prstGeom prst="rect">
            <a:avLst/>
          </a:prstGeom>
          <a:noFill/>
        </p:spPr>
      </p:pic>
      <p:pic>
        <p:nvPicPr>
          <p:cNvPr id="5" name="Picture 4" descr="P1010153.JPG"/>
          <p:cNvPicPr>
            <a:picLocks noChangeAspect="1"/>
          </p:cNvPicPr>
          <p:nvPr/>
        </p:nvPicPr>
        <p:blipFill>
          <a:blip r:embed="rId4" cstate="print"/>
          <a:srcRect l="7326" r="10000" b="38605"/>
          <a:stretch>
            <a:fillRect/>
          </a:stretch>
        </p:blipFill>
        <p:spPr>
          <a:xfrm>
            <a:off x="2971800" y="1828800"/>
            <a:ext cx="6019800" cy="2514600"/>
          </a:xfrm>
          <a:prstGeom prst="rect">
            <a:avLst/>
          </a:prstGeom>
        </p:spPr>
      </p:pic>
      <p:pic>
        <p:nvPicPr>
          <p:cNvPr id="1028" name="Picture 4" descr="Z:\Photos\PSB\BI_DIS\P1010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419600"/>
            <a:ext cx="1752600" cy="233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4572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Rappel: L’enceinte existant a une forme d’</a:t>
            </a:r>
            <a:r>
              <a:rPr lang="fr-FR" dirty="0" err="1" smtClean="0"/>
              <a:t>omega</a:t>
            </a:r>
            <a:r>
              <a:rPr lang="fr-FR" dirty="0" smtClean="0"/>
              <a:t> et le tank est équipé des résistance rempli a l’huile.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6400800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228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Châssis + système d’Ajustement</a:t>
            </a:r>
            <a:endParaRPr lang="fr-FR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supports (machines) ont été fabrique et montée au 169 pour des essai de réglage de position etc.</a:t>
            </a:r>
          </a:p>
          <a:p>
            <a:r>
              <a:rPr lang="fr-FR" sz="2000" dirty="0" smtClean="0"/>
              <a:t>Réglage de position se fait sur un system a 3 points + 2 butées de stabilisation</a:t>
            </a:r>
            <a:r>
              <a:rPr lang="fr-FR" sz="2400" dirty="0" smtClean="0"/>
              <a:t>.</a:t>
            </a:r>
          </a:p>
          <a:p>
            <a:r>
              <a:rPr lang="fr-FR" sz="2000" dirty="0" smtClean="0"/>
              <a:t>Réglage dans le direction transversal et longitudinal se fait a l’aide des vis de réglages et plaques d’appui lisse.</a:t>
            </a:r>
          </a:p>
          <a:p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248400" cy="503238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Système du levage Interne </a:t>
            </a:r>
            <a:endParaRPr lang="fr-FR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pic>
        <p:nvPicPr>
          <p:cNvPr id="6" name="Picture 5" descr="P1010163.JPG"/>
          <p:cNvPicPr>
            <a:picLocks noChangeAspect="1"/>
          </p:cNvPicPr>
          <p:nvPr/>
        </p:nvPicPr>
        <p:blipFill>
          <a:blip r:embed="rId2" cstate="print"/>
          <a:srcRect l="30288" r="17789"/>
          <a:stretch>
            <a:fillRect/>
          </a:stretch>
        </p:blipFill>
        <p:spPr>
          <a:xfrm>
            <a:off x="228600" y="990600"/>
            <a:ext cx="1828800" cy="1981200"/>
          </a:xfrm>
          <a:prstGeom prst="rect">
            <a:avLst/>
          </a:prstGeom>
        </p:spPr>
      </p:pic>
      <p:pic>
        <p:nvPicPr>
          <p:cNvPr id="7" name="Picture 6" descr="P1010166.JPG"/>
          <p:cNvPicPr>
            <a:picLocks noChangeAspect="1"/>
          </p:cNvPicPr>
          <p:nvPr/>
        </p:nvPicPr>
        <p:blipFill>
          <a:blip r:embed="rId3" cstate="print"/>
          <a:srcRect l="15873" r="9524"/>
          <a:stretch>
            <a:fillRect/>
          </a:stretch>
        </p:blipFill>
        <p:spPr>
          <a:xfrm>
            <a:off x="7162800" y="3505200"/>
            <a:ext cx="1863339" cy="1404938"/>
          </a:xfrm>
          <a:prstGeom prst="rect">
            <a:avLst/>
          </a:prstGeom>
        </p:spPr>
      </p:pic>
      <p:pic>
        <p:nvPicPr>
          <p:cNvPr id="9" name="Picture 8" descr="P1010168.JPG"/>
          <p:cNvPicPr>
            <a:picLocks noChangeAspect="1"/>
          </p:cNvPicPr>
          <p:nvPr/>
        </p:nvPicPr>
        <p:blipFill>
          <a:blip r:embed="rId4" cstate="print"/>
          <a:srcRect l="6538"/>
          <a:stretch>
            <a:fillRect/>
          </a:stretch>
        </p:blipFill>
        <p:spPr>
          <a:xfrm>
            <a:off x="4876800" y="838200"/>
            <a:ext cx="4114800" cy="2476500"/>
          </a:xfrm>
          <a:prstGeom prst="rect">
            <a:avLst/>
          </a:prstGeom>
        </p:spPr>
      </p:pic>
      <p:pic>
        <p:nvPicPr>
          <p:cNvPr id="2050" name="Picture 2" descr="Z:\Photos\PSB\BI_DIS\Montage\P1010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572000"/>
            <a:ext cx="3505200" cy="1971675"/>
          </a:xfrm>
          <a:prstGeom prst="rect">
            <a:avLst/>
          </a:prstGeom>
          <a:noFill/>
        </p:spPr>
      </p:pic>
      <p:pic>
        <p:nvPicPr>
          <p:cNvPr id="2051" name="Picture 3" descr="Z:\Photos\PSB\BI_DIS\Montage\P1010183.JPG"/>
          <p:cNvPicPr>
            <a:picLocks noChangeAspect="1" noChangeArrowheads="1"/>
          </p:cNvPicPr>
          <p:nvPr/>
        </p:nvPicPr>
        <p:blipFill>
          <a:blip r:embed="rId6" cstate="print"/>
          <a:srcRect l="23377"/>
          <a:stretch>
            <a:fillRect/>
          </a:stretch>
        </p:blipFill>
        <p:spPr bwMode="auto">
          <a:xfrm>
            <a:off x="7086600" y="5105400"/>
            <a:ext cx="1959209" cy="14382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9906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Rails de guidage qui sont démontée suite au levage des aimants par la système interne du manutention. </a:t>
            </a:r>
          </a:p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7042405">
            <a:off x="1454682" y="1703500"/>
            <a:ext cx="976836" cy="948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3352800"/>
            <a:ext cx="23622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plaque de support des aimants et équipé des chariots pour insertion du </a:t>
            </a:r>
            <a:r>
              <a:rPr lang="fr-FR" dirty="0" err="1" smtClean="0"/>
              <a:t>stack</a:t>
            </a:r>
            <a:r>
              <a:rPr lang="fr-FR" dirty="0" smtClean="0"/>
              <a:t> dans l’enceinte.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0292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stack</a:t>
            </a:r>
            <a:r>
              <a:rPr lang="fr-FR" dirty="0" smtClean="0"/>
              <a:t> équipé avec les 5 aimants se lève avec l’aide d’une perceuse a pile branché sur les vérins.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3124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Dés que le </a:t>
            </a:r>
            <a:r>
              <a:rPr lang="fr-FR" dirty="0" err="1" smtClean="0"/>
              <a:t>stack</a:t>
            </a:r>
            <a:r>
              <a:rPr lang="fr-FR" dirty="0" smtClean="0"/>
              <a:t> est positionner dans l’enceinte, le système de levage interne est branché et  le </a:t>
            </a:r>
            <a:r>
              <a:rPr lang="fr-FR" dirty="0" err="1" smtClean="0"/>
              <a:t>stack</a:t>
            </a:r>
            <a:r>
              <a:rPr lang="fr-FR" dirty="0" smtClean="0"/>
              <a:t> est soulevé pour faciliter le démontage des rails et chariots.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019800" cy="65563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Montage des aimants</a:t>
            </a:r>
            <a:endParaRPr lang="fr-FR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pic>
        <p:nvPicPr>
          <p:cNvPr id="6" name="Picture 5" descr="PIC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2857500" cy="2286000"/>
          </a:xfrm>
          <a:prstGeom prst="rect">
            <a:avLst/>
          </a:prstGeom>
        </p:spPr>
      </p:pic>
      <p:pic>
        <p:nvPicPr>
          <p:cNvPr id="7" name="Picture 6" descr="PIC0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447800"/>
            <a:ext cx="2857500" cy="2286000"/>
          </a:xfrm>
          <a:prstGeom prst="rect">
            <a:avLst/>
          </a:prstGeom>
        </p:spPr>
      </p:pic>
      <p:pic>
        <p:nvPicPr>
          <p:cNvPr id="9" name="Picture 8" descr="PIC00005.JPG"/>
          <p:cNvPicPr>
            <a:picLocks noChangeAspect="1"/>
          </p:cNvPicPr>
          <p:nvPr/>
        </p:nvPicPr>
        <p:blipFill>
          <a:blip r:embed="rId4" cstate="print"/>
          <a:srcRect r="20000"/>
          <a:stretch>
            <a:fillRect/>
          </a:stretch>
        </p:blipFill>
        <p:spPr>
          <a:xfrm rot="5400000">
            <a:off x="152400" y="3962400"/>
            <a:ext cx="2133600" cy="2133600"/>
          </a:xfrm>
          <a:prstGeom prst="rect">
            <a:avLst/>
          </a:prstGeom>
        </p:spPr>
      </p:pic>
      <p:pic>
        <p:nvPicPr>
          <p:cNvPr id="1026" name="Picture 2" descr="Z:\Photos\PSB\BI_DIS\Montage stack\PIC0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419600"/>
            <a:ext cx="2635250" cy="2108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76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Levage et pose du </a:t>
            </a:r>
            <a:r>
              <a:rPr lang="fr-FR" dirty="0" err="1" smtClean="0"/>
              <a:t>stack</a:t>
            </a:r>
            <a:r>
              <a:rPr lang="fr-FR" dirty="0" smtClean="0"/>
              <a:t> sur rails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038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Stack</a:t>
            </a:r>
            <a:r>
              <a:rPr lang="fr-FR" dirty="0" smtClean="0"/>
              <a:t> basculé sur system de levage interne de l’enceinte.</a:t>
            </a:r>
          </a:p>
          <a:p>
            <a:r>
              <a:rPr lang="fr-FR" dirty="0" smtClean="0"/>
              <a:t>Démontage des rails et chariots.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Stack</a:t>
            </a:r>
            <a:r>
              <a:rPr lang="fr-FR" dirty="0" smtClean="0"/>
              <a:t> calé et changement du point de levage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685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Glissement du </a:t>
            </a:r>
            <a:r>
              <a:rPr lang="fr-FR" dirty="0" err="1" smtClean="0"/>
              <a:t>stack</a:t>
            </a:r>
            <a:r>
              <a:rPr lang="fr-FR" dirty="0" smtClean="0"/>
              <a:t> dans enceinte.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5181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Positionnement et pose surs goupilles de précision. Réglage des butées d’appuis et blocage du </a:t>
            </a:r>
            <a:r>
              <a:rPr lang="fr-FR" dirty="0" err="1" smtClean="0"/>
              <a:t>stack</a:t>
            </a:r>
            <a:r>
              <a:rPr lang="fr-FR" dirty="0" smtClean="0"/>
              <a:t> sur supports.</a:t>
            </a:r>
            <a:endParaRPr lang="fr-FR" dirty="0"/>
          </a:p>
        </p:txBody>
      </p:sp>
      <p:pic>
        <p:nvPicPr>
          <p:cNvPr id="1027" name="Picture 3" descr="Z:\Photos\PSB\BI_DIS\Montage stack\PIC0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39840" y="1661160"/>
            <a:ext cx="2895600" cy="231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334000" cy="88423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Traversée Haute Tension</a:t>
            </a:r>
            <a:endParaRPr lang="fr-FR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Hourican</a:t>
            </a:r>
            <a:r>
              <a:rPr lang="en-US" dirty="0" smtClean="0"/>
              <a:t> TE/ABT</a:t>
            </a:r>
            <a:endParaRPr lang="en-US" dirty="0"/>
          </a:p>
        </p:txBody>
      </p:sp>
      <p:pic>
        <p:nvPicPr>
          <p:cNvPr id="3074" name="Picture 2" descr="C:\BIDIS\P1010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16767" y="3255433"/>
            <a:ext cx="3386666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838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Développent fait avec </a:t>
            </a:r>
            <a:r>
              <a:rPr lang="fr-FR" dirty="0" err="1" smtClean="0"/>
              <a:t>Catia</a:t>
            </a:r>
            <a:r>
              <a:rPr lang="fr-FR" dirty="0" smtClean="0"/>
              <a:t> et analysée avec Flux 2D pour un traversée sans isolant et compatible jusqu‘ à  30 kV.</a:t>
            </a:r>
          </a:p>
          <a:p>
            <a:r>
              <a:rPr lang="fr-FR" dirty="0" smtClean="0"/>
              <a:t>Testes compléter au labo et tension montée jusqu'a 30 kV</a:t>
            </a:r>
            <a:endParaRPr lang="fr-FR" dirty="0"/>
          </a:p>
        </p:txBody>
      </p:sp>
      <p:pic>
        <p:nvPicPr>
          <p:cNvPr id="8" name="Picture 7" descr="traversee Nov2009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09800"/>
            <a:ext cx="2590800" cy="45023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24000" y="2438400"/>
            <a:ext cx="609600" cy="17526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400" y="4800600"/>
            <a:ext cx="1371600" cy="19050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33600" y="6019800"/>
            <a:ext cx="3581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BIDIS\traversee Nov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21342" y="1017658"/>
            <a:ext cx="2263916" cy="28194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15625" r="14732"/>
          <a:stretch>
            <a:fillRect/>
          </a:stretch>
        </p:blipFill>
        <p:spPr bwMode="auto">
          <a:xfrm>
            <a:off x="6096000" y="4419600"/>
            <a:ext cx="2743200" cy="22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248400" y="3657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ensembles seront commandé début 2010.</a:t>
            </a:r>
            <a:endParaRPr lang="fr-FR" dirty="0"/>
          </a:p>
        </p:txBody>
      </p:sp>
      <p:pic>
        <p:nvPicPr>
          <p:cNvPr id="3078" name="Picture 6" descr="H:\DCIM\101_PANA\P1010208.JPG"/>
          <p:cNvPicPr>
            <a:picLocks noChangeAspect="1" noChangeArrowheads="1"/>
          </p:cNvPicPr>
          <p:nvPr/>
        </p:nvPicPr>
        <p:blipFill>
          <a:blip r:embed="rId6" cstate="print"/>
          <a:srcRect l="17773" t="3125" r="3711" b="3125"/>
          <a:stretch>
            <a:fillRect/>
          </a:stretch>
        </p:blipFill>
        <p:spPr bwMode="auto">
          <a:xfrm rot="16200000">
            <a:off x="2557818" y="2242782"/>
            <a:ext cx="2057400" cy="13818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0" y="5181600"/>
            <a:ext cx="1143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Connexion</a:t>
            </a:r>
          </a:p>
          <a:p>
            <a:r>
              <a:rPr lang="fr-FR" sz="1600" dirty="0" smtClean="0"/>
              <a:t>Masse Traversée</a:t>
            </a:r>
            <a:endParaRPr lang="fr-FR" sz="1600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rot="16200000" flipV="1">
            <a:off x="4743450" y="4781550"/>
            <a:ext cx="304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1828800"/>
            <a:ext cx="838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Bobine</a:t>
            </a:r>
            <a:endParaRPr lang="fr-FR" dirty="0"/>
          </a:p>
        </p:txBody>
      </p:sp>
      <p:sp>
        <p:nvSpPr>
          <p:cNvPr id="28" name="Left Arrow 27"/>
          <p:cNvSpPr/>
          <p:nvPr/>
        </p:nvSpPr>
        <p:spPr>
          <a:xfrm rot="17852681">
            <a:off x="4191396" y="2329107"/>
            <a:ext cx="533400" cy="152400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53000" y="3810000"/>
            <a:ext cx="1219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Connector</a:t>
            </a:r>
            <a:r>
              <a:rPr lang="fr-FR" dirty="0" smtClean="0"/>
              <a:t> Masse Aimant</a:t>
            </a:r>
            <a:endParaRPr lang="fr-FR" dirty="0"/>
          </a:p>
        </p:txBody>
      </p:sp>
      <p:sp>
        <p:nvSpPr>
          <p:cNvPr id="32" name="Bent-Up Arrow 31"/>
          <p:cNvSpPr/>
          <p:nvPr/>
        </p:nvSpPr>
        <p:spPr>
          <a:xfrm rot="16200000">
            <a:off x="4876800" y="3505200"/>
            <a:ext cx="533400" cy="381000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Magnet Connection</a:t>
            </a:r>
            <a:endParaRPr lang="en-US" sz="3200" b="1" dirty="0"/>
          </a:p>
        </p:txBody>
      </p:sp>
      <p:pic>
        <p:nvPicPr>
          <p:cNvPr id="5" name="Content Placeholder 4" descr="Magnet con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733800"/>
            <a:ext cx="3190063" cy="27173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Hourican TE/ABT</a:t>
            </a:r>
            <a:endParaRPr lang="en-US"/>
          </a:p>
        </p:txBody>
      </p:sp>
      <p:pic>
        <p:nvPicPr>
          <p:cNvPr id="6" name="Picture 5" descr="magnet is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4193400" cy="2620875"/>
          </a:xfrm>
          <a:prstGeom prst="rect">
            <a:avLst/>
          </a:prstGeom>
        </p:spPr>
      </p:pic>
      <p:pic>
        <p:nvPicPr>
          <p:cNvPr id="7" name="Picture 6" descr="Magne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914400"/>
            <a:ext cx="3697718" cy="2671516"/>
          </a:xfrm>
          <a:prstGeom prst="rect">
            <a:avLst/>
          </a:prstGeom>
        </p:spPr>
      </p:pic>
      <p:pic>
        <p:nvPicPr>
          <p:cNvPr id="3074" name="Picture 2" descr="Z:\Photos\PSB\BI_DIS\Montage\P1010195.JPG"/>
          <p:cNvPicPr>
            <a:picLocks noChangeAspect="1" noChangeArrowheads="1"/>
          </p:cNvPicPr>
          <p:nvPr/>
        </p:nvPicPr>
        <p:blipFill>
          <a:blip r:embed="rId5" cstate="print"/>
          <a:srcRect l="47656" t="16667" r="29492" b="46875"/>
          <a:stretch>
            <a:fillRect/>
          </a:stretch>
        </p:blipFill>
        <p:spPr bwMode="auto">
          <a:xfrm>
            <a:off x="3581400" y="3536461"/>
            <a:ext cx="1833154" cy="16451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67200" y="9906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bobine de l’aimant est équipé d’une terminaison qui permet de faire une liaison avec le traversée HT qui lui même fait séparation du vide avec l’</a:t>
            </a:r>
            <a:r>
              <a:rPr lang="fr-FR" dirty="0" err="1" smtClean="0"/>
              <a:t>atmosphere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traverse a été testée a 30 kV et se branche sur l’aimant par une système de contacts concentrique type </a:t>
            </a:r>
            <a:r>
              <a:rPr lang="fr-FR" dirty="0" smtClean="0"/>
              <a:t>“</a:t>
            </a:r>
            <a:r>
              <a:rPr lang="fr-FR" dirty="0" err="1" smtClean="0"/>
              <a:t>Multicontact</a:t>
            </a:r>
            <a:r>
              <a:rPr lang="fr-FR" dirty="0" smtClean="0"/>
              <a:t>”.</a:t>
            </a:r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520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Status BIDIS Magnet Construction M.Hourican TE/ABT Nov 2009</vt:lpstr>
      <vt:lpstr>Main Elements</vt:lpstr>
      <vt:lpstr>  10 ont été montée et mis sous vide 5 ont été alignée sur le plaque support  </vt:lpstr>
      <vt:lpstr>Slide 4</vt:lpstr>
      <vt:lpstr> </vt:lpstr>
      <vt:lpstr>Système du levage Interne </vt:lpstr>
      <vt:lpstr>Montage des aimants</vt:lpstr>
      <vt:lpstr>Traversée Haute Tension</vt:lpstr>
      <vt:lpstr>Magnet Connection</vt:lpstr>
      <vt:lpstr>Program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BIDIS Magnet Construction</dc:title>
  <dc:creator>Hourican</dc:creator>
  <cp:lastModifiedBy>Hourican</cp:lastModifiedBy>
  <cp:revision>52</cp:revision>
  <dcterms:created xsi:type="dcterms:W3CDTF">2009-11-16T13:46:42Z</dcterms:created>
  <dcterms:modified xsi:type="dcterms:W3CDTF">2009-11-24T08:18:14Z</dcterms:modified>
</cp:coreProperties>
</file>